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85" r:id="rId2"/>
    <p:sldId id="258" r:id="rId3"/>
    <p:sldId id="283" r:id="rId4"/>
    <p:sldId id="259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86" r:id="rId18"/>
    <p:sldId id="289" r:id="rId19"/>
    <p:sldId id="291" r:id="rId20"/>
    <p:sldId id="288" r:id="rId21"/>
    <p:sldId id="290" r:id="rId22"/>
    <p:sldId id="281" r:id="rId23"/>
    <p:sldId id="28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8166"/>
    <a:srgbClr val="0D6389"/>
    <a:srgbClr val="EDF2F9"/>
    <a:srgbClr val="117EAF"/>
    <a:srgbClr val="D4F0E7"/>
    <a:srgbClr val="CD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28" autoAdjust="0"/>
  </p:normalViewPr>
  <p:slideViewPr>
    <p:cSldViewPr>
      <p:cViewPr>
        <p:scale>
          <a:sx n="80" d="100"/>
          <a:sy n="80" d="100"/>
        </p:scale>
        <p:origin x="-864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D51FA-96AA-4B0A-93CC-5B1F90A7BC11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216FD-87DA-4340-A1BC-A60ECC7486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237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826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02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022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022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02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Последняя эпидемия дифтерии в России и странах СНГ – за 90-е гг.  заболело более 120 000 человек, погибло 6000 детей. </a:t>
            </a:r>
          </a:p>
          <a:p>
            <a:r>
              <a:rPr lang="ru-RU" dirty="0" smtClean="0"/>
              <a:t>Опыт этой эпидемии изучается как в России, так и во всем мире, и наиболее важный вывод из нашего печального опыта – это прямая связь эпидемии с недопустимо низкими показателями охвата детей прививками начиная с середины 80-х гг. – менее 50%,  что явилось причиной взрывного увеличения заболеваемости – эпидемии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02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02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Вакцинопрофилактика призвана уменьшить заболеваемость самыми тяжелыми болезнями, которые есть на земле, а в перспективе вообще ликвидировать их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Один из главных аргументов противников прививок состоит в том, что они дают много осложнений.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Нужно понять, что прививки - это такая же часть цивилизации, как автомобили, самолеты, радио. Поэтому да, человечество стало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вакцинозависимым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 проблема состоит в том, чтобы самолеты меньше падали, автомобили меньше попадали в аварии, а прививки давали меньше осложнений. Вот над этим мы работаем.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920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b="1" cap="all" dirty="0" smtClean="0"/>
              <a:t>МИФ 6. ВАКЦИНАЦИЯ ПРОТИВ КОКЛЮША НЕЭФФЕКТИВНА (БОЛЕЮТ ПРИВИТЫЕ), АДСОРБИРОВАННАЯ КОКЛЮШНО-ДИФТЕРИЙНО-СТОЛБНЯЧНАЯ (АКДС) ВАКЦИНА ДАЕТ МНОГО РЕАКЦИЙ И ПВО И ДОЛЖНА БЫТЬ ОТМЕНЕНА.</a:t>
            </a:r>
            <a:br>
              <a:rPr lang="ru-RU" sz="1400" b="1" cap="all" dirty="0" smtClean="0"/>
            </a:br>
            <a:r>
              <a:rPr lang="ru-RU" sz="1200" dirty="0" smtClean="0"/>
              <a:t>Факты. Нежелательные явления вакцинации развиваются менее чем у 1% привитых.</a:t>
            </a:r>
            <a:br>
              <a:rPr lang="ru-RU" sz="1200" dirty="0" smtClean="0"/>
            </a:br>
            <a:r>
              <a:rPr lang="ru-RU" sz="1200" dirty="0" smtClean="0"/>
              <a:t> Попытка отмены вакцинации против коклюша вакциной АКДС была осуществлена в Японии в середине 70-х годов. На фоне благополучной эпидемиологической ситуации (250 случаев коклюша в стране за год, один смертельный исход) из-за агрессивных обвинений в высокой </a:t>
            </a:r>
            <a:r>
              <a:rPr lang="ru-RU" sz="1200" dirty="0" err="1" smtClean="0"/>
              <a:t>реактогенности</a:t>
            </a:r>
            <a:r>
              <a:rPr lang="ru-RU" sz="1200" dirty="0" smtClean="0"/>
              <a:t> со стороны противников профилактических прививок вакцинация на 3 года была прекращена. Это привело к резкому росту заболеваемости коклюшем (13 000 случаев коклюша, 41 смерть). Возвращение в календарь профилактических прививок вакцинации против привело к постепенному снижению заболеваемости и практически к ликвидации этой инфекции.</a:t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817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Если уж прививать, то не сразу от многих болезней, а по одной,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чтобы не перегружать иммунную систему.</a:t>
            </a:r>
          </a:p>
          <a:p>
            <a:r>
              <a:rPr lang="ru-RU" dirty="0" smtClean="0"/>
              <a:t>Факты. Все комбинированные вакцины (такие как пяти- и шестикомпонентные вакцины, содержащие АКДС, и комбинированная вакцина для профилактики кори, эпидемического паротита, краснухи и ветряной оспы (MMRV)) проходят тщательные испытания в фазе исследования и разработки вакцины для подтверждения развития соответствующих иммунных реакций на каждый антиген вакцины.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584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Грипп — это всего лишь неприятная болезнь, и вакцина не очень эффективна.</a:t>
            </a: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Факты. Грипп - это серьезное заболевание, которое ежегодно уносит 300-500 тысяч человеческих жизней во всем мире. </a:t>
            </a: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Дополнительным положительным эффектом вакцинации беременных женщин является защита новорожденных (в настоящее время не существует вакцины для младенцев, не достигших 6 месяцев). Вакцинация обеспечивает иммунитет против трех наиболее распространенных штаммов, циркулирующих в любой данный сезон. </a:t>
            </a:r>
          </a:p>
          <a:p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544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Лучше получить иммунитет в результате болезни, чем вакцинации.</a:t>
            </a:r>
          </a:p>
          <a:p>
            <a:r>
              <a:rPr lang="ru-RU" dirty="0" smtClean="0"/>
              <a:t>Факты. Вакцины взаимодействуют с иммунной системой, вызывая иммунную реакцию, сходную с иммунной реакцией на естественную инфекцию, однако они не вызывают болезнь или не подвергают вакцинированного риску потенциальных осложнений. В отличие от этого, за получение иммунитета в результате естественной инфекции, возможно, придется заплатить умственной отсталостью, вызванной гемофилическим гриппом типа b (</a:t>
            </a:r>
            <a:r>
              <a:rPr lang="ru-RU" dirty="0" err="1" smtClean="0"/>
              <a:t>Hib</a:t>
            </a:r>
            <a:r>
              <a:rPr lang="ru-RU" dirty="0" smtClean="0"/>
              <a:t>), врожденными дефектами вследствие краснухи, раком печени от вируса гепатита В или смертью от кори.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882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16FD-87DA-4340-A1BC-A60ECC7486B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02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5409220"/>
            <a:ext cx="2700300" cy="1080120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Министерство </a:t>
            </a:r>
            <a:b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здравоохранения</a:t>
            </a:r>
            <a:b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Кировской области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1700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1" name="Picture 7" descr="C:\Users\Целищева\Desktop\!!!!!!!\Презентации\!!! 2018\Мифы о прививках (февраль 2018)\врач со шприцем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9" r="4066"/>
          <a:stretch/>
        </p:blipFill>
        <p:spPr bwMode="auto">
          <a:xfrm>
            <a:off x="0" y="0"/>
            <a:ext cx="9144000" cy="494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9932" y="1412776"/>
            <a:ext cx="5004048" cy="2268252"/>
          </a:xfrm>
        </p:spPr>
        <p:txBody>
          <a:bodyPr>
            <a:normAutofit/>
          </a:bodyPr>
          <a:lstStyle/>
          <a:p>
            <a:pPr>
              <a:spcBef>
                <a:spcPts val="1300"/>
              </a:spcBef>
            </a:pPr>
            <a:r>
              <a:rPr lang="ru-RU" sz="8900" b="1" dirty="0" smtClean="0">
                <a:solidFill>
                  <a:schemeClr val="bg1"/>
                </a:solidFill>
                <a:effectLst>
                  <a:outerShdw blurRad="1524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МИФЫ</a:t>
            </a:r>
            <a:r>
              <a:rPr lang="ru-RU" dirty="0">
                <a:solidFill>
                  <a:schemeClr val="bg1"/>
                </a:solidFill>
                <a:effectLst>
                  <a:outerShdw blurRad="1524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effectLst>
                  <a:outerShdw blurRad="1524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5000" b="1" dirty="0" smtClean="0">
                <a:solidFill>
                  <a:schemeClr val="bg1"/>
                </a:solidFill>
                <a:effectLst>
                  <a:outerShdw blurRad="1524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О ПРИВИВКАХ</a:t>
            </a:r>
            <a:endParaRPr lang="ru-RU" sz="5000" b="1" dirty="0">
              <a:solidFill>
                <a:schemeClr val="bg1"/>
              </a:solidFill>
              <a:effectLst>
                <a:outerShdw blurRad="152400" dist="127000" dir="2700000" algn="tl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4941168"/>
            <a:ext cx="9144000" cy="7200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6012160" y="5409220"/>
            <a:ext cx="2700300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Центр медицинской профилактики</a:t>
            </a:r>
            <a:b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КОГБУЗ «МИАЦ»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Целищева\Картинки\Логотипы\Лого ДЗ\Лого МЗ К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63256"/>
            <a:ext cx="900100" cy="972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Целищева\Логотип\Лого Центра МП11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044" y="5455400"/>
            <a:ext cx="935484" cy="987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391980" y="1556792"/>
            <a:ext cx="4536504" cy="3348372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5556" y="1556792"/>
            <a:ext cx="3564396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19572" y="1844824"/>
            <a:ext cx="342038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536575" algn="l"/>
            <a:r>
              <a:rPr lang="ru-RU" sz="21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Естественного иммунитета вполне достаточно для защиты против любой инфекции</a:t>
            </a:r>
            <a:endParaRPr lang="ru-RU" sz="21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99992" y="1664804"/>
            <a:ext cx="435648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Специфический иммунитет (развивается после вакцинации или инфицирования с последующим развитием заболевания) – это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вторая линия защиты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действующая на уровне</a:t>
            </a:r>
            <a:r>
              <a:rPr lang="ru-RU" sz="20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 определенных болезнетворых агентов, в т.ч. при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повторных воздействиях</a:t>
            </a:r>
            <a:r>
              <a:rPr lang="ru-RU" sz="20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b="1" dirty="0">
              <a:solidFill>
                <a:srgbClr val="2F81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Горизонтальный свиток 14"/>
          <p:cNvSpPr/>
          <p:nvPr/>
        </p:nvSpPr>
        <p:spPr>
          <a:xfrm>
            <a:off x="503548" y="1160748"/>
            <a:ext cx="720080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83568" y="1270501"/>
            <a:ext cx="32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572000" y="1448780"/>
            <a:ext cx="4320480" cy="3348372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5556" y="1556792"/>
            <a:ext cx="3672408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83568" y="1916832"/>
            <a:ext cx="342038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536575" algn="l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Вакцинация против коклюша не эффективна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а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вакцина (АКДС) дает много осложнений</a:t>
            </a:r>
            <a:b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80012" y="1520788"/>
            <a:ext cx="42484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Нежелательные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явления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после вакцинации развиваются </a:t>
            </a:r>
            <a:r>
              <a:rPr lang="ru-RU" sz="2200" b="1" dirty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менее чем у 1%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привитых!</a:t>
            </a:r>
          </a:p>
          <a:p>
            <a:endParaRPr lang="ru-RU" sz="1200" b="1" dirty="0">
              <a:solidFill>
                <a:srgbClr val="2F8166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Попытка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отмены вакцинации против коклюша вакциной АКДС была осуществлена в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Японии, что привело к резкому росту заболеваемости! </a:t>
            </a: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503548" y="1160748"/>
            <a:ext cx="720080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83568" y="1270501"/>
            <a:ext cx="32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572000" y="1556792"/>
            <a:ext cx="3996444" cy="3348372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5556" y="1556792"/>
            <a:ext cx="3708412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47564" y="1808820"/>
            <a:ext cx="3708412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536575" algn="l"/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Вакцины от нескольких болезней  (комбинированные) перегружают иммунную систему</a:t>
            </a:r>
            <a:endParaRPr lang="ru-RU" sz="2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4008" y="1772816"/>
            <a:ext cx="37804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Комбинированные вакцины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проходят тщательные испытания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 фазе разработки для подтверждения развития соответствующих иммунных реакций на каждый антиген вакцины.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Горизонтальный свиток 13"/>
          <p:cNvSpPr/>
          <p:nvPr/>
        </p:nvSpPr>
        <p:spPr>
          <a:xfrm>
            <a:off x="503548" y="1160748"/>
            <a:ext cx="720080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83568" y="1270501"/>
            <a:ext cx="32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572000" y="1736812"/>
            <a:ext cx="3744416" cy="3168352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5556" y="1556792"/>
            <a:ext cx="3564396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755576" y="1772816"/>
            <a:ext cx="3672408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536575" algn="l"/>
            <a:r>
              <a:rPr lang="ru-RU" sz="21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Вакцина против гепатита В </a:t>
            </a: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разрушает</a:t>
            </a:r>
            <a:b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печень, способствует возникновению других заболеваний</a:t>
            </a:r>
            <a:endParaRPr lang="ru-RU" sz="19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16016" y="1772816"/>
            <a:ext cx="378042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200" dirty="0" smtClean="0">
              <a:solidFill>
                <a:srgbClr val="2F8166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Вакцинация против гепатита В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не приводит к развитию заболевания,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т.к. вакцина содержит не целый вирус, а его частичку.</a:t>
            </a:r>
          </a:p>
          <a:p>
            <a:endParaRPr lang="ru-RU" sz="1700" b="1" dirty="0" smtClean="0">
              <a:solidFill>
                <a:srgbClr val="2F8166"/>
              </a:solidFill>
              <a:latin typeface="Arial" pitchFamily="34" charset="0"/>
              <a:cs typeface="Arial" pitchFamily="34" charset="0"/>
            </a:endParaRPr>
          </a:p>
          <a:p>
            <a:endParaRPr lang="ru-RU" sz="1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503548" y="1160748"/>
            <a:ext cx="720080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83568" y="1270501"/>
            <a:ext cx="32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572000" y="1556792"/>
            <a:ext cx="3744416" cy="3348372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5556" y="1556792"/>
            <a:ext cx="3564396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683568" y="1808820"/>
            <a:ext cx="342038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536575" algn="l"/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 ростом уровня гигиены многие болезни исчезнут — </a:t>
            </a:r>
            <a:b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 вакцинах не будет необходимости</a:t>
            </a:r>
            <a:endParaRPr lang="ru-RU" sz="2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08004" y="1663057"/>
            <a:ext cx="378042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Болезни, против которых может проводиться вакцинация (например, полиомиелит, корь), </a:t>
            </a:r>
          </a:p>
          <a:p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вновь появятся, если прекратить программы вакцинации. </a:t>
            </a:r>
            <a:endParaRPr lang="ru-RU" sz="2200" b="1" dirty="0">
              <a:solidFill>
                <a:srgbClr val="2F81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503548" y="1160748"/>
            <a:ext cx="720080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83568" y="1270501"/>
            <a:ext cx="32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535996" y="1592796"/>
            <a:ext cx="4392488" cy="3312368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5556" y="1556792"/>
            <a:ext cx="3564396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683568" y="1808820"/>
            <a:ext cx="342038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800100" algn="l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Вакцина от гриппа — не очень эффективна</a:t>
            </a:r>
            <a:endParaRPr lang="ru-RU" sz="23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08004" y="1880828"/>
            <a:ext cx="4284476" cy="2580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50"/>
              </a:lnSpc>
              <a:spcBef>
                <a:spcPts val="700"/>
              </a:spcBef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Грипп - это серьезное заболевание, которое ежегодно уносит сотни тысяч человеческих жизней во всем мире!</a:t>
            </a:r>
          </a:p>
          <a:p>
            <a:pPr>
              <a:lnSpc>
                <a:spcPts val="1750"/>
              </a:lnSpc>
              <a:spcBef>
                <a:spcPts val="700"/>
              </a:spcBef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1750"/>
              </a:lnSpc>
              <a:spcBef>
                <a:spcPts val="700"/>
              </a:spcBef>
            </a:pPr>
            <a:r>
              <a:rPr lang="ru-RU" sz="2000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Вакцинация обеспечивает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иммунитет против трех наиболее распространенных штаммов</a:t>
            </a:r>
            <a:r>
              <a:rPr lang="ru-RU" sz="20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циркулирующих в любой данный сезон.</a:t>
            </a:r>
            <a:endParaRPr lang="ru-RU" sz="2000" dirty="0">
              <a:solidFill>
                <a:srgbClr val="2F81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503548" y="1160748"/>
            <a:ext cx="756084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11560" y="1268760"/>
            <a:ext cx="900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spc="-1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3600" b="1" spc="-1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355976" y="1556792"/>
            <a:ext cx="4356484" cy="3348372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5556" y="1556792"/>
            <a:ext cx="3564396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611560" y="1772816"/>
            <a:ext cx="342038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723900" algn="l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Лучше получить иммунитет в результате болезни, чем от вакцинации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27984" y="1700808"/>
            <a:ext cx="44644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Вакцины взаимодействуют с иммунной системой, вызывая иммунную реакцию, сходную с реакцией на естественную инфекцию, однако они </a:t>
            </a:r>
            <a:r>
              <a:rPr lang="ru-RU" sz="20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не вызывают болезнь или не подвергают риску потенциальных осложнений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503548" y="1160748"/>
            <a:ext cx="756084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11560" y="1268760"/>
            <a:ext cx="900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spc="-1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3600" b="1" spc="-1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420888"/>
            <a:ext cx="6300192" cy="4140460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n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Для создания хорошего иммунитета</a:t>
            </a: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     соблюдайте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сроки вакцинации!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n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К моменту вакцинации ребенок должен 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быть здоров! </a:t>
            </a: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    После перенесенных острых заболеваний вакцинация разрешена не ранее чем через 2 недели!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n"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300192" y="1628800"/>
            <a:ext cx="2635135" cy="1017303"/>
            <a:chOff x="6300192" y="1628800"/>
            <a:chExt cx="2635135" cy="1017303"/>
          </a:xfrm>
        </p:grpSpPr>
        <p:pic>
          <p:nvPicPr>
            <p:cNvPr id="9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0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132856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132856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одержимое 2"/>
          <p:cNvSpPr txBox="1">
            <a:spLocks/>
          </p:cNvSpPr>
          <p:nvPr/>
        </p:nvSpPr>
        <p:spPr>
          <a:xfrm>
            <a:off x="719572" y="4149080"/>
            <a:ext cx="7524836" cy="1764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endParaRPr lang="ru-RU" sz="6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635896" y="4869160"/>
            <a:ext cx="470120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Как сделать вакцинацию 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максимально безопасной для Вашего ребенка?</a:t>
            </a:r>
            <a:endParaRPr lang="ru-RU" sz="2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87524" y="3320988"/>
            <a:ext cx="8676964" cy="2124236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Эффективный метод профилактики инфекционных заболеваний – </a:t>
            </a:r>
            <a:r>
              <a:rPr lang="ru-RU" b="1" dirty="0" smtClean="0"/>
              <a:t>вакцинация</a:t>
            </a:r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6300192" y="1628800"/>
            <a:ext cx="2635135" cy="1017303"/>
            <a:chOff x="6300192" y="1628800"/>
            <a:chExt cx="2635135" cy="1017303"/>
          </a:xfrm>
        </p:grpSpPr>
        <p:pic>
          <p:nvPicPr>
            <p:cNvPr id="9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0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132856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132856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одержимое 2"/>
          <p:cNvSpPr txBox="1">
            <a:spLocks/>
          </p:cNvSpPr>
          <p:nvPr/>
        </p:nvSpPr>
        <p:spPr>
          <a:xfrm>
            <a:off x="611560" y="3573016"/>
            <a:ext cx="7848872" cy="234026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u-RU" sz="96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!</a:t>
            </a:r>
            <a:r>
              <a:rPr lang="ru-RU" sz="80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6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ПЕРЕД</a:t>
            </a:r>
            <a:r>
              <a:rPr lang="ru-RU" sz="80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88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проведением прививки:</a:t>
            </a:r>
          </a:p>
          <a:p>
            <a:pPr>
              <a:buNone/>
            </a:pPr>
            <a:endParaRPr lang="ru-RU" sz="5600" b="1" dirty="0" smtClean="0">
              <a:solidFill>
                <a:srgbClr val="2F8166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ru-RU" sz="8800" dirty="0" smtClean="0">
                <a:latin typeface="Arial" pitchFamily="34" charset="0"/>
                <a:cs typeface="Arial" pitchFamily="34" charset="0"/>
              </a:rPr>
              <a:t> необходимо пройти врачебный осмотр и измерение     температуры тела;</a:t>
            </a:r>
          </a:p>
          <a:p>
            <a:pPr>
              <a:buFont typeface="Wingdings" pitchFamily="2" charset="2"/>
              <a:buChar char="ü"/>
            </a:pPr>
            <a:r>
              <a:rPr lang="ru-RU" sz="8800" dirty="0" smtClean="0">
                <a:latin typeface="Arial" pitchFamily="34" charset="0"/>
                <a:cs typeface="Arial" pitchFamily="34" charset="0"/>
              </a:rPr>
              <a:t>при наличии показаний пройти необходимые исследования и осмотры врачами-специалистами, когда разрешение на прививку дается иммунологической комиссией.</a:t>
            </a:r>
          </a:p>
          <a:p>
            <a:pPr>
              <a:buNone/>
            </a:pPr>
            <a:r>
              <a:rPr lang="ru-RU" sz="8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635896" y="4869160"/>
            <a:ext cx="470120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Как сделать вакцинацию 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максимально безопасной для Вашего ребенка?</a:t>
            </a:r>
            <a:endParaRPr lang="ru-RU" sz="2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08" y="1340768"/>
            <a:ext cx="6408204" cy="5148572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n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ЧТО</a:t>
            </a: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необходимо сообщить врачу: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не повышалась ли температура в дни, предшествующие вакцинации;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не было ли кашля, чихания, насморка;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имеются ли у ребенка какие-либо хронические заболевания;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не было ли ранее судорог, аллергии на продукты, лекарства;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как ребенок переносил предыдущие прививки;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получал ли ребенок в последние три месяца препараты, изготовленные на основе крови, не было ли переливания крови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372200" y="1664804"/>
            <a:ext cx="2635135" cy="1017303"/>
            <a:chOff x="6300192" y="1628800"/>
            <a:chExt cx="2635135" cy="1017303"/>
          </a:xfrm>
        </p:grpSpPr>
        <p:pic>
          <p:nvPicPr>
            <p:cNvPr id="9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0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240868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340" y="2348880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Содержимое 2"/>
          <p:cNvSpPr txBox="1">
            <a:spLocks/>
          </p:cNvSpPr>
          <p:nvPr/>
        </p:nvSpPr>
        <p:spPr>
          <a:xfrm>
            <a:off x="3635896" y="4869160"/>
            <a:ext cx="470120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Как сделать вакцинацию 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максимально безопасной для Вашего ребенка?</a:t>
            </a:r>
            <a:endParaRPr lang="ru-RU" sz="2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755576" y="4365104"/>
            <a:ext cx="7848872" cy="144016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3240360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n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Последняя эпидемия дифтерии</a:t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в России и странах СНГ – за 90-е гг.</a:t>
            </a:r>
          </a:p>
          <a:p>
            <a:pPr marL="627063" indent="-271463">
              <a:buClr>
                <a:schemeClr val="accent2">
                  <a:lumMod val="75000"/>
                </a:schemeClr>
              </a:buClr>
              <a:buFont typeface="Wingdings" pitchFamily="2" charset="2"/>
              <a:buChar char="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заболело более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120 000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человек,</a:t>
            </a:r>
          </a:p>
          <a:p>
            <a:pPr marL="627063" indent="-271463">
              <a:buClr>
                <a:schemeClr val="accent2">
                  <a:lumMod val="75000"/>
                </a:schemeClr>
              </a:buClr>
              <a:buFont typeface="Wingdings" pitchFamily="2" charset="2"/>
              <a:buChar char="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погибло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6000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детей. </a:t>
            </a:r>
          </a:p>
          <a:p>
            <a:pPr>
              <a:spcBef>
                <a:spcPts val="1600"/>
              </a:spcBef>
              <a:buClr>
                <a:schemeClr val="accent2">
                  <a:lumMod val="75000"/>
                </a:schemeClr>
              </a:buClr>
              <a:buFont typeface="Wingdings" pitchFamily="2" charset="2"/>
              <a:buChar char="n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Опыт этой эпидемии изучается как в России, так</a:t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и во всем мире, 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наиболее важный вывод  –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300192" y="1628800"/>
            <a:ext cx="2635135" cy="1017303"/>
            <a:chOff x="6300192" y="1628800"/>
            <a:chExt cx="2635135" cy="1017303"/>
          </a:xfrm>
        </p:grpSpPr>
        <p:pic>
          <p:nvPicPr>
            <p:cNvPr id="9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0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132856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132856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одержимое 2"/>
          <p:cNvSpPr txBox="1">
            <a:spLocks/>
          </p:cNvSpPr>
          <p:nvPr/>
        </p:nvSpPr>
        <p:spPr>
          <a:xfrm>
            <a:off x="935596" y="5157192"/>
            <a:ext cx="198022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ЭПИДЕМИИ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635896" y="4869160"/>
            <a:ext cx="470120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 недопустимо низкими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показателями охвата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детей прививками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начиная с середины 80-х гг.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 flipH="1">
            <a:off x="6624228" y="5049180"/>
            <a:ext cx="1872208" cy="792088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50%</a:t>
            </a:r>
            <a:endParaRPr lang="ru-RU" sz="40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87824" y="4221088"/>
            <a:ext cx="2880320" cy="5040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2">
                  <a:lumMod val="75000"/>
                </a:schemeClr>
              </a:buClr>
            </a:pPr>
            <a:r>
              <a:rPr lang="ru-RU" sz="2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ПРЯМАЯ СВЯЗЬ</a:t>
            </a:r>
          </a:p>
        </p:txBody>
      </p:sp>
      <p:sp>
        <p:nvSpPr>
          <p:cNvPr id="4" name="Двойная стрелка влево/вправо 3"/>
          <p:cNvSpPr/>
          <p:nvPr/>
        </p:nvSpPr>
        <p:spPr>
          <a:xfrm>
            <a:off x="2843808" y="5157192"/>
            <a:ext cx="756084" cy="396044"/>
          </a:xfrm>
          <a:prstGeom prst="left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43508" y="3284984"/>
            <a:ext cx="8784976" cy="1404156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Эффективный метод профилактики инфекционных заболеваний – </a:t>
            </a:r>
            <a:r>
              <a:rPr lang="ru-RU" b="1" dirty="0" smtClean="0"/>
              <a:t>вакцинация</a:t>
            </a:r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6300192" y="1628800"/>
            <a:ext cx="2635135" cy="1017303"/>
            <a:chOff x="6300192" y="1628800"/>
            <a:chExt cx="2635135" cy="1017303"/>
          </a:xfrm>
        </p:grpSpPr>
        <p:pic>
          <p:nvPicPr>
            <p:cNvPr id="9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0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132856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132856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одержимое 2"/>
          <p:cNvSpPr txBox="1">
            <a:spLocks/>
          </p:cNvSpPr>
          <p:nvPr/>
        </p:nvSpPr>
        <p:spPr>
          <a:xfrm>
            <a:off x="323528" y="3429000"/>
            <a:ext cx="7668852" cy="302433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!</a:t>
            </a:r>
            <a:r>
              <a:rPr lang="ru-RU" sz="80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 ДЕНЬ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проведения прививки:</a:t>
            </a:r>
            <a:endParaRPr lang="ru-RU" sz="4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не включайте в меню ребенка новые продукты, </a:t>
            </a:r>
          </a:p>
          <a:p>
            <a:pPr>
              <a:buNone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      не вводите прикорм;</a:t>
            </a:r>
          </a:p>
          <a:p>
            <a:pPr>
              <a:buFont typeface="Wingdings" pitchFamily="2" charset="2"/>
              <a:buChar char="ü"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сократите прогулки на улице, контакты с другими </a:t>
            </a:r>
          </a:p>
          <a:p>
            <a:pPr>
              <a:buNone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      детьми, не купайте ребенка в течение суток;</a:t>
            </a:r>
          </a:p>
          <a:p>
            <a:pPr>
              <a:buFont typeface="Wingdings" pitchFamily="2" charset="2"/>
              <a:buChar char="ü"/>
            </a:pPr>
            <a:r>
              <a:rPr lang="ru-RU" sz="4200" dirty="0" smtClean="0">
                <a:latin typeface="Arial" pitchFamily="34" charset="0"/>
                <a:cs typeface="Arial" pitchFamily="34" charset="0"/>
              </a:rPr>
              <a:t> будьте внимательны к самочувствию ребенка – непосредственно после прививки и в течение нескольких дней.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635896" y="4869160"/>
            <a:ext cx="470120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Как сделать вакцинацию 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максимально безопасной для Вашего ребенка?</a:t>
            </a:r>
            <a:endParaRPr lang="ru-RU" sz="2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323528" y="4113076"/>
            <a:ext cx="8244916" cy="2412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300192" y="1520788"/>
            <a:ext cx="2635135" cy="1017303"/>
            <a:chOff x="6300192" y="1628800"/>
            <a:chExt cx="2635135" cy="1017303"/>
          </a:xfrm>
        </p:grpSpPr>
        <p:pic>
          <p:nvPicPr>
            <p:cNvPr id="9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0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156" y="2024844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316" y="2024844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одержимое 2"/>
          <p:cNvSpPr txBox="1">
            <a:spLocks/>
          </p:cNvSpPr>
          <p:nvPr/>
        </p:nvSpPr>
        <p:spPr>
          <a:xfrm>
            <a:off x="215516" y="1808820"/>
            <a:ext cx="7668852" cy="2412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u-RU" sz="80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635896" y="4869160"/>
            <a:ext cx="470120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Как сделать вакцинацию 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максимально безопасной для Вашего ребенка?</a:t>
            </a:r>
            <a:endParaRPr lang="ru-RU" sz="2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5536" y="3140968"/>
            <a:ext cx="8532948" cy="1404156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Эффективный метод профилактики инфекционных заболеваний – </a:t>
            </a:r>
            <a:r>
              <a:rPr lang="ru-RU" b="1" dirty="0" smtClean="0"/>
              <a:t>вакцинация</a:t>
            </a:r>
            <a:endParaRPr lang="ru-RU" dirty="0"/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431540" y="3068960"/>
            <a:ext cx="8244916" cy="30963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u-RU" sz="2800" b="1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!</a:t>
            </a:r>
            <a:r>
              <a:rPr lang="ru-RU" sz="4400" b="1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600" b="1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ПОСЛЕ</a:t>
            </a:r>
            <a:r>
              <a:rPr lang="ru-RU" sz="2400" b="1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 проведения прививки </a:t>
            </a:r>
          </a:p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возможны постпрививочные реакции (что говорит о том, что </a:t>
            </a:r>
            <a:r>
              <a:rPr lang="ru-RU" sz="2200" b="1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организм начал вырабатывать защиту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):</a:t>
            </a:r>
          </a:p>
          <a:p>
            <a:pPr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 </a:t>
            </a:r>
            <a:r>
              <a:rPr lang="ru-RU" sz="2400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местные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– покраснение, отечность, болезненность в месте введения (длятся не более 3х суток);</a:t>
            </a: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общие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– повышение температуры тела, слабость, нарушение сна и аппетита, плаксивость (появляются в период на 5-14 сутки).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18964" y="1808820"/>
            <a:ext cx="8229600" cy="3060340"/>
          </a:xfrm>
        </p:spPr>
        <p:txBody>
          <a:bodyPr>
            <a:normAutofit/>
          </a:bodyPr>
          <a:lstStyle/>
          <a:p>
            <a:pPr marL="0" indent="0" eaLnBrk="0" hangingPunct="0">
              <a:lnSpc>
                <a:spcPct val="110000"/>
              </a:lnSpc>
              <a:buNone/>
            </a:pPr>
            <a:r>
              <a:rPr lang="ru-RU" sz="3100" b="1" i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Наибольший успех – это тот, </a:t>
            </a:r>
            <a:br>
              <a:rPr lang="ru-RU" sz="3100" b="1" i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b="1" i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который мы не можем увидеть;</a:t>
            </a:r>
            <a:r>
              <a:rPr lang="en-US" sz="3100" b="1" i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i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100" b="1" i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b="1" i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это все те, кто </a:t>
            </a:r>
            <a:br>
              <a:rPr lang="ru-RU" sz="3100" b="1" i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b="1" i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не пострадал от заболеваний, предотвращаемых вакцинацией»</a:t>
            </a:r>
            <a:endParaRPr lang="en-US" sz="3100" b="1" i="1" dirty="0" smtClean="0">
              <a:solidFill>
                <a:srgbClr val="2F81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496" y="1484784"/>
            <a:ext cx="685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 smtClean="0">
                <a:solidFill>
                  <a:srgbClr val="2F8166"/>
                </a:solidFill>
                <a:latin typeface="Trebuchet MS" pitchFamily="34" charset="0"/>
              </a:rPr>
              <a:t>“</a:t>
            </a:r>
            <a:endParaRPr lang="ru-RU" sz="14000" b="1" dirty="0">
              <a:solidFill>
                <a:srgbClr val="2F8166"/>
              </a:solidFill>
              <a:latin typeface="Trebuchet MS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636" y="1988840"/>
            <a:ext cx="0" cy="2304256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 descr="C:\Users\Целищева\Desktop\!!!!!!!\Презентации\!!! 2018\Мифы о прививках (февраль 2018)\люди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1" r="4179"/>
          <a:stretch/>
        </p:blipFill>
        <p:spPr bwMode="auto">
          <a:xfrm>
            <a:off x="0" y="4907878"/>
            <a:ext cx="9144000" cy="19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816932"/>
            <a:ext cx="7772400" cy="1800200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СПАСИБО</a:t>
            </a:r>
            <a:br>
              <a:rPr lang="ru-RU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ЗА ВНИМАНИЕ!</a:t>
            </a:r>
            <a:endParaRPr lang="ru-RU" dirty="0">
              <a:solidFill>
                <a:srgbClr val="0D638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31540" y="4689140"/>
            <a:ext cx="8352928" cy="1800200"/>
          </a:xfrm>
          <a:prstGeom prst="round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Эффективный метод профилактики инфекционных заболеваний – </a:t>
            </a:r>
            <a:r>
              <a:rPr lang="ru-RU" b="1" dirty="0" smtClean="0"/>
              <a:t>вакцинация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6156684" cy="3960440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n"/>
            </a:pP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Инфекционные заболевания</a:t>
            </a: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составляют значительную часть</a:t>
            </a: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всех заболеваний детского возраста. </a:t>
            </a: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!!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Они опасны осложнениями, </a:t>
            </a:r>
          </a:p>
          <a:p>
            <a:pPr>
              <a:buClr>
                <a:schemeClr val="accent2">
                  <a:lumMod val="75000"/>
                </a:schemeClr>
              </a:buCl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иногда – необратимыми последствиями.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300192" y="1628800"/>
            <a:ext cx="2635135" cy="1017303"/>
            <a:chOff x="6300192" y="1628800"/>
            <a:chExt cx="2635135" cy="1017303"/>
          </a:xfrm>
        </p:grpSpPr>
        <p:pic>
          <p:nvPicPr>
            <p:cNvPr id="9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Целищева\Desktop\!!!!!!!\Презентации\!!! 2018\Мифы о прививках (февраль 2018)\дети держатся за руки чб.png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1628800"/>
              <a:ext cx="1338991" cy="10173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0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132856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Целищева\Desktop\!!!!!!!\Презентации\!!! 2018\Мифы о прививках (февраль 2018)\дети держатся за руки ч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316" y="2132856"/>
            <a:ext cx="1338991" cy="101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одержимое 2"/>
          <p:cNvSpPr txBox="1">
            <a:spLocks/>
          </p:cNvSpPr>
          <p:nvPr/>
        </p:nvSpPr>
        <p:spPr>
          <a:xfrm>
            <a:off x="899592" y="4653136"/>
            <a:ext cx="7524836" cy="11161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Clr>
                <a:schemeClr val="accent2">
                  <a:lumMod val="75000"/>
                </a:schemeClr>
              </a:buClr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Эффективный метод профилактики инфекционных заболеваний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6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вакцинация!</a:t>
            </a:r>
            <a:endParaRPr lang="ru-RU" sz="2600" b="1" dirty="0">
              <a:solidFill>
                <a:srgbClr val="2F81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635896" y="4869160"/>
            <a:ext cx="470120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239852" y="1664804"/>
            <a:ext cx="5652628" cy="2304256"/>
          </a:xfrm>
          <a:prstGeom prst="roundRect">
            <a:avLst>
              <a:gd name="adj" fmla="val 9515"/>
            </a:avLst>
          </a:prstGeom>
          <a:solidFill>
            <a:srgbClr val="EDF2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455876" y="1844824"/>
            <a:ext cx="540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117EAF"/>
              </a:buClr>
              <a:buFont typeface="Wingdings" pitchFamily="2" charset="2"/>
              <a:buChar char="n"/>
            </a:pPr>
            <a:r>
              <a:rPr lang="ru-RU" sz="2400" b="1" dirty="0" smtClean="0">
                <a:solidFill>
                  <a:srgbClr val="117EAF"/>
                </a:solidFill>
                <a:latin typeface="Arial" pitchFamily="34" charset="0"/>
                <a:cs typeface="Arial" pitchFamily="34" charset="0"/>
              </a:rPr>
              <a:t>уменьшить </a:t>
            </a:r>
            <a:r>
              <a:rPr lang="ru-RU" sz="2400" b="1" dirty="0">
                <a:solidFill>
                  <a:srgbClr val="117EAF"/>
                </a:solidFill>
                <a:latin typeface="Arial" pitchFamily="34" charset="0"/>
                <a:cs typeface="Arial" pitchFamily="34" charset="0"/>
              </a:rPr>
              <a:t>заболеваемость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опасными болезнями (дифтерия, корь, столбняк, туберкулез и др.),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117EAF"/>
              </a:buClr>
              <a:buFont typeface="Wingdings" pitchFamily="2" charset="2"/>
              <a:buChar char="n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перспективе – </a:t>
            </a:r>
            <a:r>
              <a:rPr lang="ru-RU" sz="2400" b="1" dirty="0" smtClean="0">
                <a:solidFill>
                  <a:srgbClr val="117EAF"/>
                </a:solidFill>
                <a:latin typeface="Arial" pitchFamily="34" charset="0"/>
                <a:cs typeface="Arial" pitchFamily="34" charset="0"/>
              </a:rPr>
              <a:t>ликвидировать их.</a:t>
            </a:r>
            <a:endParaRPr lang="ru-RU" sz="2400" b="1" dirty="0">
              <a:solidFill>
                <a:srgbClr val="117EA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7564" y="1556792"/>
            <a:ext cx="2808312" cy="108012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ВАКЦИНО-</a:t>
            </a:r>
            <a:br>
              <a:rPr lang="ru-RU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ПРОФИЛАКТИКА </a:t>
            </a: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призвана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5733256"/>
            <a:ext cx="7704856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200" b="1" i="1" dirty="0" smtClean="0">
                <a:solidFill>
                  <a:srgbClr val="117EAF"/>
                </a:solidFill>
                <a:latin typeface="Arial" pitchFamily="34" charset="0"/>
                <a:cs typeface="Arial" pitchFamily="34" charset="0"/>
              </a:rPr>
              <a:t>Нужно </a:t>
            </a:r>
            <a:r>
              <a:rPr lang="ru-RU" sz="2200" b="1" i="1" dirty="0">
                <a:solidFill>
                  <a:srgbClr val="117EAF"/>
                </a:solidFill>
                <a:latin typeface="Arial" pitchFamily="34" charset="0"/>
                <a:cs typeface="Arial" pitchFamily="34" charset="0"/>
              </a:rPr>
              <a:t>понять, что прививки - это такая же часть цивилизации, как автомобили, самолеты, </a:t>
            </a:r>
            <a:r>
              <a:rPr lang="ru-RU" sz="2200" b="1" i="1" dirty="0" smtClean="0">
                <a:solidFill>
                  <a:srgbClr val="117EAF"/>
                </a:solidFill>
                <a:latin typeface="Arial" pitchFamily="34" charset="0"/>
                <a:cs typeface="Arial" pitchFamily="34" charset="0"/>
              </a:rPr>
              <a:t> радио</a:t>
            </a:r>
            <a:r>
              <a:rPr lang="ru-RU" sz="2200" b="1" i="1" dirty="0">
                <a:solidFill>
                  <a:srgbClr val="117EAF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55976" y="4545124"/>
            <a:ext cx="4284476" cy="10081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680012" y="4545124"/>
            <a:ext cx="36724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прививки дают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много осложнений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4113076"/>
            <a:ext cx="4068452" cy="136815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Один из главных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аргументов</a:t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противников прививок - </a:t>
            </a:r>
            <a:endParaRPr lang="en-US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524328" cy="1052736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ЗАСЛУГИ </a:t>
            </a:r>
            <a:r>
              <a:rPr lang="ru-RU" sz="2600" b="1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 ИММУНОПРОФИЛАКТИКИ</a:t>
            </a:r>
            <a:endParaRPr lang="ru-RU" sz="2600" b="1" dirty="0">
              <a:solidFill>
                <a:srgbClr val="0D638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412776"/>
            <a:ext cx="83169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Вакцинопрофилактика – один из наиболее благотворных </a:t>
            </a:r>
            <a:r>
              <a:rPr lang="ru-RU" sz="2200" b="1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вкладов </a:t>
            </a:r>
            <a:r>
              <a:rPr lang="ru-RU" sz="2200" b="1" dirty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медицинской науки в общественное здравоохранение.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564" y="3392996"/>
            <a:ext cx="806489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800"/>
              </a:spcBef>
              <a:buClr>
                <a:srgbClr val="2F8166"/>
              </a:buClr>
              <a:buFont typeface="Wingdings" pitchFamily="2" charset="2"/>
              <a:buChar char="ü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развитых странах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многократно снизилась частота </a:t>
            </a:r>
            <a:r>
              <a:rPr lang="ru-RU" sz="2200" b="1" dirty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ряда инфекционных заболеваний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(дифтерия, корь, паротит, врождённая краснуха, гемофильная инфекция типа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В, оспа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полиомиелит)</a:t>
            </a:r>
          </a:p>
          <a:p>
            <a:pPr marL="285750" indent="-285750">
              <a:spcBef>
                <a:spcPts val="800"/>
              </a:spcBef>
              <a:buClr>
                <a:srgbClr val="2F8166"/>
              </a:buClr>
              <a:buFont typeface="Wingdings" pitchFamily="2" charset="2"/>
              <a:buChar char="ü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800"/>
              </a:spcBef>
              <a:buClr>
                <a:srgbClr val="2F8166"/>
              </a:buClr>
              <a:buFont typeface="Wingdings" pitchFamily="2" charset="2"/>
              <a:buChar char="ü"/>
            </a:pP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увеличилась </a:t>
            </a:r>
            <a:r>
              <a:rPr lang="ru-RU" sz="2200" b="1" dirty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продолжительности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жизни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>
              <a:spcBef>
                <a:spcPts val="800"/>
              </a:spcBef>
              <a:buClr>
                <a:srgbClr val="2F8166"/>
              </a:buClr>
              <a:buFont typeface="Wingdings" pitchFamily="2" charset="2"/>
              <a:buChar char="ü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3548" y="1520788"/>
            <a:ext cx="108011" cy="900100"/>
          </a:xfrm>
          <a:prstGeom prst="rect">
            <a:avLst/>
          </a:prstGeom>
          <a:solidFill>
            <a:srgbClr val="0D63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8" y="2780928"/>
            <a:ext cx="2628292" cy="468052"/>
          </a:xfrm>
          <a:prstGeom prst="roundRect">
            <a:avLst/>
          </a:pr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БЛАГОДАРЯ  ЕЙ: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572000" y="1556792"/>
            <a:ext cx="3744416" cy="3348372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7564" y="1556792"/>
            <a:ext cx="3348372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719572" y="1808820"/>
            <a:ext cx="3348372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534988" algn="l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Вакцинация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сопровождается побочными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эффектами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4644008" y="1556792"/>
            <a:ext cx="3744416" cy="3384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Вероятность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осложнения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от вакцины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800" b="1" dirty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в тысячи раз меньше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latin typeface="Arial" pitchFamily="34" charset="0"/>
                <a:cs typeface="Arial" pitchFamily="34" charset="0"/>
              </a:rPr>
              <a:t>чем вероятность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заболеть инфекцией</a:t>
            </a:r>
            <a:br>
              <a:rPr lang="ru-RU" sz="2400" b="1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и получить осложнения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от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болезни.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503548" y="1160748"/>
            <a:ext cx="720080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83568" y="1270501"/>
            <a:ext cx="32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4499992" y="1556792"/>
            <a:ext cx="3924436" cy="3348372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47564" y="1556792"/>
            <a:ext cx="3348372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0332640" y="-3546394"/>
            <a:ext cx="76328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600" b="1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Профилактические прививки ослабляют</a:t>
            </a:r>
            <a:br>
              <a:rPr lang="ru-RU" sz="2600" b="1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</a:br>
            <a:r>
              <a:rPr lang="ru-RU" sz="2600" b="1" dirty="0" smtClean="0">
                <a:solidFill>
                  <a:srgbClr val="0D6389"/>
                </a:solidFill>
                <a:latin typeface="Arial" pitchFamily="34" charset="0"/>
                <a:cs typeface="Arial" pitchFamily="34" charset="0"/>
              </a:rPr>
              <a:t>и губят иммунную систему.</a:t>
            </a:r>
            <a:endParaRPr lang="ru-RU" sz="2600" b="1" dirty="0">
              <a:solidFill>
                <a:srgbClr val="0D638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755576" y="1880828"/>
            <a:ext cx="324036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Профилактические прививки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ослабляют</a:t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 губят иммунную систему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644008" y="1556792"/>
            <a:ext cx="3816424" cy="3384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1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Вакцины </a:t>
            </a:r>
            <a:r>
              <a:rPr lang="ru-RU" sz="24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укрепляют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иммунную систему,</a:t>
            </a:r>
            <a:r>
              <a:rPr lang="ru-RU" sz="26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стимулируя</a:t>
            </a:r>
            <a:br>
              <a:rPr lang="ru-RU" sz="24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защитные механизмы</a:t>
            </a:r>
            <a:r>
              <a:rPr lang="ru-RU" sz="2600" b="1" dirty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</a:br>
            <a:r>
              <a:rPr lang="ru-RU" sz="2100" dirty="0" smtClean="0">
                <a:latin typeface="Arial" pitchFamily="34" charset="0"/>
                <a:cs typeface="Arial" pitchFamily="34" charset="0"/>
              </a:rPr>
              <a:t>которые обеспечивают</a:t>
            </a:r>
            <a:br>
              <a:rPr lang="ru-RU" sz="2100" dirty="0" smtClean="0">
                <a:latin typeface="Arial" pitchFamily="34" charset="0"/>
                <a:cs typeface="Arial" pitchFamily="34" charset="0"/>
              </a:rPr>
            </a:br>
            <a:r>
              <a:rPr lang="ru-RU" sz="2100" dirty="0" smtClean="0">
                <a:latin typeface="Arial" pitchFamily="34" charset="0"/>
                <a:cs typeface="Arial" pitchFamily="34" charset="0"/>
              </a:rPr>
              <a:t>защиту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от развития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инфекционных заболеваний.</a:t>
            </a:r>
            <a:endParaRPr lang="ru-RU" sz="2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Горизонтальный свиток 22"/>
          <p:cNvSpPr/>
          <p:nvPr/>
        </p:nvSpPr>
        <p:spPr>
          <a:xfrm>
            <a:off x="503548" y="1160748"/>
            <a:ext cx="720080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683568" y="1270501"/>
            <a:ext cx="32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4572000" y="1556792"/>
            <a:ext cx="3744416" cy="3348372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75556" y="1556792"/>
            <a:ext cx="3564396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755576" y="1808820"/>
            <a:ext cx="342038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536575" algn="l"/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Вакцинация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может быть причиной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синдрома внезапной младенческой смерти </a:t>
            </a:r>
            <a:endParaRPr lang="ru-RU" sz="2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644008" y="1592796"/>
            <a:ext cx="3744416" cy="3276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Институт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медицины США, проведя масштабное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исследование,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2200" b="1" dirty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нашёл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доказательств причинной </a:t>
            </a:r>
            <a:r>
              <a:rPr lang="ru-RU" sz="2200" b="1" dirty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связи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между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иммунизацией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и синдромом внезапной младенческой смерти.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Горизонтальный свиток 14"/>
          <p:cNvSpPr/>
          <p:nvPr/>
        </p:nvSpPr>
        <p:spPr>
          <a:xfrm>
            <a:off x="503548" y="1160748"/>
            <a:ext cx="720080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83568" y="1270501"/>
            <a:ext cx="32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272300" cy="526070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572000" y="1556792"/>
            <a:ext cx="4104456" cy="3348372"/>
          </a:xfrm>
          <a:prstGeom prst="roundRect">
            <a:avLst>
              <a:gd name="adj" fmla="val 8108"/>
            </a:avLst>
          </a:prstGeom>
          <a:solidFill>
            <a:srgbClr val="D4F0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5556" y="1556792"/>
            <a:ext cx="3636404" cy="2268252"/>
          </a:xfrm>
          <a:prstGeom prst="roundRect">
            <a:avLst>
              <a:gd name="adj" fmla="val 1093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C:\Users\Целищева\Desktop\!!!!!!!\Презентации\!!! 2018\Мифы о прививках (февраль 2018)\весы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4293096"/>
            <a:ext cx="5436604" cy="2375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11560" y="1988840"/>
            <a:ext cx="3708412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536575" algn="l"/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Состав вакцин наносит  непоправимый вред здоровью ребенка 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2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Хорда 10"/>
          <p:cNvSpPr/>
          <p:nvPr/>
        </p:nvSpPr>
        <p:spPr>
          <a:xfrm rot="19976896">
            <a:off x="5124241" y="4360050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rgbClr val="2F81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Хорда 10"/>
          <p:cNvSpPr/>
          <p:nvPr/>
        </p:nvSpPr>
        <p:spPr>
          <a:xfrm rot="19976896">
            <a:off x="1127798" y="3315932"/>
            <a:ext cx="2544997" cy="1457438"/>
          </a:xfrm>
          <a:custGeom>
            <a:avLst/>
            <a:gdLst>
              <a:gd name="connsiteX0" fmla="*/ 2458357 w 3249026"/>
              <a:gd name="connsiteY0" fmla="*/ 3092737 h 3328716"/>
              <a:gd name="connsiteX1" fmla="*/ 879921 w 3249026"/>
              <a:gd name="connsiteY1" fmla="*/ 3143595 h 3328716"/>
              <a:gd name="connsiteX2" fmla="*/ 9312 w 3249026"/>
              <a:gd name="connsiteY2" fmla="*/ 1842307 h 3328716"/>
              <a:gd name="connsiteX3" fmla="*/ 2458357 w 3249026"/>
              <a:gd name="connsiteY3" fmla="*/ 3092737 h 3328716"/>
              <a:gd name="connsiteX0" fmla="*/ 2491545 w 2491545"/>
              <a:gd name="connsiteY0" fmla="*/ 1243075 h 1479055"/>
              <a:gd name="connsiteX1" fmla="*/ 913109 w 2491545"/>
              <a:gd name="connsiteY1" fmla="*/ 1293933 h 1479055"/>
              <a:gd name="connsiteX2" fmla="*/ 0 w 2491545"/>
              <a:gd name="connsiteY2" fmla="*/ 0 h 1479055"/>
              <a:gd name="connsiteX3" fmla="*/ 2491545 w 2491545"/>
              <a:gd name="connsiteY3" fmla="*/ 1243075 h 1479055"/>
              <a:gd name="connsiteX0" fmla="*/ 2483535 w 2483535"/>
              <a:gd name="connsiteY0" fmla="*/ 1277730 h 1495559"/>
              <a:gd name="connsiteX1" fmla="*/ 913109 w 2483535"/>
              <a:gd name="connsiteY1" fmla="*/ 1293933 h 1495559"/>
              <a:gd name="connsiteX2" fmla="*/ 0 w 2483535"/>
              <a:gd name="connsiteY2" fmla="*/ 0 h 1495559"/>
              <a:gd name="connsiteX3" fmla="*/ 2483535 w 2483535"/>
              <a:gd name="connsiteY3" fmla="*/ 1277730 h 1495559"/>
              <a:gd name="connsiteX0" fmla="*/ 2483535 w 2483535"/>
              <a:gd name="connsiteY0" fmla="*/ 1277730 h 1488275"/>
              <a:gd name="connsiteX1" fmla="*/ 913109 w 2483535"/>
              <a:gd name="connsiteY1" fmla="*/ 1293933 h 1488275"/>
              <a:gd name="connsiteX2" fmla="*/ 0 w 2483535"/>
              <a:gd name="connsiteY2" fmla="*/ 0 h 1488275"/>
              <a:gd name="connsiteX3" fmla="*/ 2483535 w 2483535"/>
              <a:gd name="connsiteY3" fmla="*/ 1277730 h 1488275"/>
              <a:gd name="connsiteX0" fmla="*/ 2569682 w 2569682"/>
              <a:gd name="connsiteY0" fmla="*/ 1128001 h 1338546"/>
              <a:gd name="connsiteX1" fmla="*/ 999256 w 2569682"/>
              <a:gd name="connsiteY1" fmla="*/ 1144204 h 1338546"/>
              <a:gd name="connsiteX2" fmla="*/ 0 w 2569682"/>
              <a:gd name="connsiteY2" fmla="*/ 0 h 1338546"/>
              <a:gd name="connsiteX3" fmla="*/ 2569682 w 2569682"/>
              <a:gd name="connsiteY3" fmla="*/ 1128001 h 1338546"/>
              <a:gd name="connsiteX0" fmla="*/ 2506419 w 2506419"/>
              <a:gd name="connsiteY0" fmla="*/ 1308789 h 1447839"/>
              <a:gd name="connsiteX1" fmla="*/ 999256 w 2506419"/>
              <a:gd name="connsiteY1" fmla="*/ 1144204 h 1447839"/>
              <a:gd name="connsiteX2" fmla="*/ 0 w 2506419"/>
              <a:gd name="connsiteY2" fmla="*/ 0 h 1447839"/>
              <a:gd name="connsiteX3" fmla="*/ 2506419 w 2506419"/>
              <a:gd name="connsiteY3" fmla="*/ 1308789 h 1447839"/>
              <a:gd name="connsiteX0" fmla="*/ 2537478 w 2537478"/>
              <a:gd name="connsiteY0" fmla="*/ 1285904 h 1431852"/>
              <a:gd name="connsiteX1" fmla="*/ 999256 w 2537478"/>
              <a:gd name="connsiteY1" fmla="*/ 1144204 h 1431852"/>
              <a:gd name="connsiteX2" fmla="*/ 0 w 2537478"/>
              <a:gd name="connsiteY2" fmla="*/ 0 h 1431852"/>
              <a:gd name="connsiteX3" fmla="*/ 2537478 w 2537478"/>
              <a:gd name="connsiteY3" fmla="*/ 1285904 h 1431852"/>
              <a:gd name="connsiteX0" fmla="*/ 2544997 w 2544997"/>
              <a:gd name="connsiteY0" fmla="*/ 1309116 h 1455064"/>
              <a:gd name="connsiteX1" fmla="*/ 1006775 w 2544997"/>
              <a:gd name="connsiteY1" fmla="*/ 1167416 h 1455064"/>
              <a:gd name="connsiteX2" fmla="*/ 0 w 2544997"/>
              <a:gd name="connsiteY2" fmla="*/ 0 h 1455064"/>
              <a:gd name="connsiteX3" fmla="*/ 2544997 w 2544997"/>
              <a:gd name="connsiteY3" fmla="*/ 1309116 h 1455064"/>
              <a:gd name="connsiteX0" fmla="*/ 2544997 w 2544997"/>
              <a:gd name="connsiteY0" fmla="*/ 1309116 h 1436393"/>
              <a:gd name="connsiteX1" fmla="*/ 1006775 w 2544997"/>
              <a:gd name="connsiteY1" fmla="*/ 1167416 h 1436393"/>
              <a:gd name="connsiteX2" fmla="*/ 0 w 2544997"/>
              <a:gd name="connsiteY2" fmla="*/ 0 h 1436393"/>
              <a:gd name="connsiteX3" fmla="*/ 2544997 w 2544997"/>
              <a:gd name="connsiteY3" fmla="*/ 1309116 h 1436393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51171"/>
              <a:gd name="connsiteX1" fmla="*/ 985116 w 2544997"/>
              <a:gd name="connsiteY1" fmla="*/ 1209830 h 1451171"/>
              <a:gd name="connsiteX2" fmla="*/ 0 w 2544997"/>
              <a:gd name="connsiteY2" fmla="*/ 0 h 1451171"/>
              <a:gd name="connsiteX3" fmla="*/ 2544997 w 2544997"/>
              <a:gd name="connsiteY3" fmla="*/ 1309116 h 1451171"/>
              <a:gd name="connsiteX0" fmla="*/ 2544997 w 2544997"/>
              <a:gd name="connsiteY0" fmla="*/ 1309116 h 1463556"/>
              <a:gd name="connsiteX1" fmla="*/ 985116 w 2544997"/>
              <a:gd name="connsiteY1" fmla="*/ 1209830 h 1463556"/>
              <a:gd name="connsiteX2" fmla="*/ 0 w 2544997"/>
              <a:gd name="connsiteY2" fmla="*/ 0 h 1463556"/>
              <a:gd name="connsiteX3" fmla="*/ 2544997 w 2544997"/>
              <a:gd name="connsiteY3" fmla="*/ 1309116 h 1463556"/>
              <a:gd name="connsiteX0" fmla="*/ 2544997 w 2544997"/>
              <a:gd name="connsiteY0" fmla="*/ 1309116 h 1457438"/>
              <a:gd name="connsiteX1" fmla="*/ 985116 w 2544997"/>
              <a:gd name="connsiteY1" fmla="*/ 1209830 h 1457438"/>
              <a:gd name="connsiteX2" fmla="*/ 0 w 2544997"/>
              <a:gd name="connsiteY2" fmla="*/ 0 h 1457438"/>
              <a:gd name="connsiteX3" fmla="*/ 2544997 w 2544997"/>
              <a:gd name="connsiteY3" fmla="*/ 1309116 h 145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4997" h="1457438">
                <a:moveTo>
                  <a:pt x="2544997" y="1309116"/>
                </a:moveTo>
                <a:cubicBezTo>
                  <a:pt x="2069248" y="1557157"/>
                  <a:pt x="1484447" y="1473655"/>
                  <a:pt x="985116" y="1209830"/>
                </a:cubicBezTo>
                <a:cubicBezTo>
                  <a:pt x="499941" y="953484"/>
                  <a:pt x="91608" y="561116"/>
                  <a:pt x="0" y="0"/>
                </a:cubicBezTo>
                <a:lnTo>
                  <a:pt x="2544997" y="13091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472100" y="5085184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ФАКТ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47664" y="4077072"/>
            <a:ext cx="1692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МИФ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4008" y="1520788"/>
            <a:ext cx="403244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Вещества, используемые</a:t>
            </a: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 в качестве консерванта,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выводятся из организма! </a:t>
            </a:r>
          </a:p>
          <a:p>
            <a:endParaRPr lang="ru-RU" sz="2200" b="1" dirty="0" smtClean="0">
              <a:solidFill>
                <a:srgbClr val="2F8166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Время полувыведения –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около 3 суток,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полного выведения – </a:t>
            </a:r>
            <a:r>
              <a:rPr lang="ru-RU" sz="2200" b="1" dirty="0" smtClean="0">
                <a:solidFill>
                  <a:srgbClr val="2F8166"/>
                </a:solidFill>
                <a:latin typeface="Arial" pitchFamily="34" charset="0"/>
                <a:cs typeface="Arial" pitchFamily="34" charset="0"/>
              </a:rPr>
              <a:t>к концу месяца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после вакцинации. 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503548" y="1160748"/>
            <a:ext cx="720080" cy="864096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75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83568" y="1270501"/>
            <a:ext cx="32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0" y="274638"/>
            <a:ext cx="7272300" cy="5260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4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МИФЫ О ПРИВИВКАХ</a:t>
            </a:r>
            <a:endParaRPr lang="ru-RU" sz="3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1042</Words>
  <Application>Microsoft Office PowerPoint</Application>
  <PresentationFormat>Экран (4:3)</PresentationFormat>
  <Paragraphs>175</Paragraphs>
  <Slides>23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МИФЫ О ПРИВИВКАХ</vt:lpstr>
      <vt:lpstr>Презентация PowerPoint</vt:lpstr>
      <vt:lpstr>Презентация PowerPoint</vt:lpstr>
      <vt:lpstr>Презентация PowerPoint</vt:lpstr>
      <vt:lpstr>ЗАСЛУГИ  ИММУНОПРОФИЛАКТИКИ</vt:lpstr>
      <vt:lpstr>МИФЫ О ПРИВИВКАХ</vt:lpstr>
      <vt:lpstr>МИФЫ О ПРИВИВКАХ</vt:lpstr>
      <vt:lpstr>МИФЫ О ПРИВИВКАХ</vt:lpstr>
      <vt:lpstr>Презентация PowerPoint</vt:lpstr>
      <vt:lpstr>МИФЫ О ПРИВИВКАХ</vt:lpstr>
      <vt:lpstr>МИФЫ О ПРИВИВКАХ</vt:lpstr>
      <vt:lpstr>МИФЫ О ПРИВИВКАХ</vt:lpstr>
      <vt:lpstr>МИФЫ О ПРИВИВКАХ</vt:lpstr>
      <vt:lpstr>МИФЫ О ПРИВИВКАХ</vt:lpstr>
      <vt:lpstr>МИФЫ О ПРИВИВКАХ</vt:lpstr>
      <vt:lpstr>МИФЫ О ПРИВИВКАХ</vt:lpstr>
      <vt:lpstr>Как сделать вакцинацию  максимально безопасной для Вашего ребенка?</vt:lpstr>
      <vt:lpstr>Как сделать вакцинацию  максимально безопасной для Вашего ребенка?</vt:lpstr>
      <vt:lpstr>Как сделать вакцинацию  максимально безопасной для Вашего ребенка?</vt:lpstr>
      <vt:lpstr>Как сделать вакцинацию  максимально безопасной для Вашего ребенка?</vt:lpstr>
      <vt:lpstr>Как сделать вакцинацию  максимально безопасной для Вашего ребенка?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МИФЫ О ПРИВИВКАХ</dc:title>
  <dc:creator>Офтальмологи</dc:creator>
  <cp:lastModifiedBy>RePack by Diakov</cp:lastModifiedBy>
  <cp:revision>156</cp:revision>
  <dcterms:created xsi:type="dcterms:W3CDTF">2018-02-13T11:31:49Z</dcterms:created>
  <dcterms:modified xsi:type="dcterms:W3CDTF">2018-02-20T09:48:14Z</dcterms:modified>
</cp:coreProperties>
</file>