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61" r:id="rId4"/>
    <p:sldId id="258" r:id="rId5"/>
    <p:sldId id="259" r:id="rId6"/>
    <p:sldId id="260" r:id="rId7"/>
    <p:sldId id="265" r:id="rId8"/>
    <p:sldId id="262" r:id="rId9"/>
    <p:sldId id="263" r:id="rId10"/>
    <p:sldId id="264" r:id="rId11"/>
    <p:sldId id="266" r:id="rId12"/>
    <p:sldId id="268" r:id="rId13"/>
    <p:sldId id="267" r:id="rId1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3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/>
          <p:nvPr/>
        </p:nvSpPr>
        <p:spPr>
          <a:xfrm>
            <a:off x="777875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6"/>
          <p:cNvSpPr/>
          <p:nvPr/>
        </p:nvSpPr>
        <p:spPr>
          <a:xfrm>
            <a:off x="777875" y="6172200"/>
            <a:ext cx="7543800" cy="269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56E288-1DB0-4CB4-ACD4-59B7732AA483}" type="datetimeFigureOut">
              <a:rPr lang="ru-RU"/>
              <a:pPr>
                <a:defRPr/>
              </a:pPr>
              <a:t>13.08.2016</a:t>
            </a:fld>
            <a:endParaRPr lang="ru-RU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6820B5-E720-4BCB-9C42-994FBABCD3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304876-D3C4-46AA-BFB2-ADB46C955376}" type="datetimeFigureOut">
              <a:rPr lang="ru-RU"/>
              <a:pPr>
                <a:defRPr/>
              </a:pPr>
              <a:t>13.08.2016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376619-6AD2-468F-AAFF-1F567597DB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8A1419-4451-4841-9A9C-9DC00CC0CB48}" type="datetimeFigureOut">
              <a:rPr lang="ru-RU"/>
              <a:pPr>
                <a:defRPr/>
              </a:pPr>
              <a:t>13.08.2016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AD450F-861A-42B4-86DA-0540CD9601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762000" y="4572000"/>
            <a:ext cx="6781800" cy="16002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762000" y="685800"/>
            <a:ext cx="3695700" cy="18669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10100" y="685800"/>
            <a:ext cx="3695700" cy="18669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762000" y="2705100"/>
            <a:ext cx="3695700" cy="18669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10100" y="2705100"/>
            <a:ext cx="3695700" cy="18669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DF1BA9-44A2-4F36-8319-5305E9BF01D9}" type="datetimeFigureOut">
              <a:rPr lang="ru-RU"/>
              <a:pPr>
                <a:defRPr/>
              </a:pPr>
              <a:t>13.08.2016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BD8B59-C7D5-4BC5-9DAC-844E44D231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7A421D-0DAA-4FF6-892C-41B91A6D2502}" type="datetimeFigureOut">
              <a:rPr lang="ru-RU"/>
              <a:pPr>
                <a:defRPr/>
              </a:pPr>
              <a:t>13.08.2016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524881-3450-4AA8-9511-23CABD2626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777875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7"/>
          <p:cNvSpPr/>
          <p:nvPr/>
        </p:nvSpPr>
        <p:spPr>
          <a:xfrm>
            <a:off x="777875" y="6172200"/>
            <a:ext cx="7543800" cy="269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/>
          <a:lstStyle>
            <a:lvl1pPr algn="l">
              <a:defRPr sz="54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C008D0-6108-437A-BC5F-084F5CA36593}" type="datetimeFigureOut">
              <a:rPr lang="ru-RU"/>
              <a:pPr>
                <a:defRPr/>
              </a:pPr>
              <a:t>13.08.2016</a:t>
            </a:fld>
            <a:endParaRPr lang="ru-RU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B6B78F-1448-480B-8340-B98A076615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D706F0-DFEB-470D-B3D8-8BE333346ADD}" type="datetimeFigureOut">
              <a:rPr lang="ru-RU"/>
              <a:pPr>
                <a:defRPr/>
              </a:pPr>
              <a:t>13.08.2016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8F10C8-E019-456B-B637-E26162B54A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10"/>
          <p:cNvCxnSpPr/>
          <p:nvPr/>
        </p:nvCxnSpPr>
        <p:spPr>
          <a:xfrm>
            <a:off x="758825" y="1249363"/>
            <a:ext cx="3657600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12"/>
          <p:cNvCxnSpPr/>
          <p:nvPr/>
        </p:nvCxnSpPr>
        <p:spPr>
          <a:xfrm>
            <a:off x="4645025" y="1249363"/>
            <a:ext cx="3657600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9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A1AC41-83E6-4F9C-B7AE-BA29B35D7F5F}" type="datetimeFigureOut">
              <a:rPr lang="ru-RU"/>
              <a:pPr>
                <a:defRPr/>
              </a:pPr>
              <a:t>13.08.2016</a:t>
            </a:fld>
            <a:endParaRPr lang="ru-RU"/>
          </a:p>
        </p:txBody>
      </p:sp>
      <p:sp>
        <p:nvSpPr>
          <p:cNvPr id="10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686FEF-8182-4323-8D86-938665AE63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695784-8208-49FC-A9E7-9ADD62650F12}" type="datetimeFigureOut">
              <a:rPr lang="ru-RU"/>
              <a:pPr>
                <a:defRPr/>
              </a:pPr>
              <a:t>13.08.2016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88043C-C0F6-4213-A840-3129E1735B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0E5DF4-C260-404C-AEF0-8C20D69604D4}" type="datetimeFigureOut">
              <a:rPr lang="ru-RU"/>
              <a:pPr>
                <a:defRPr/>
              </a:pPr>
              <a:t>13.08.2016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3389D1-3F53-4482-8D0F-2B0EC3AC6C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9"/>
          <p:cNvCxnSpPr/>
          <p:nvPr/>
        </p:nvCxnSpPr>
        <p:spPr>
          <a:xfrm rot="5400000">
            <a:off x="1677194" y="2515394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C446A5-9429-4CB5-939A-6B8A35C72A72}" type="datetimeFigureOut">
              <a:rPr lang="ru-RU"/>
              <a:pPr>
                <a:defRPr/>
              </a:pPr>
              <a:t>13.08.2016</a:t>
            </a:fld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501C0C-3F7E-4655-B1B9-3758078814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DF4924-984A-445A-BFA5-3EEF733FCD82}" type="datetimeFigureOut">
              <a:rPr lang="ru-RU"/>
              <a:pPr>
                <a:defRPr/>
              </a:pPr>
              <a:t>13.08.2016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E458D7-60E6-4C91-81AC-55D930C4C4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762000" y="4572000"/>
            <a:ext cx="67818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762000" y="685800"/>
            <a:ext cx="75438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1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90D131C-9FE0-4959-92E6-B1DC7688BB26}" type="datetimeFigureOut">
              <a:rPr lang="ru-RU"/>
              <a:pPr>
                <a:defRPr/>
              </a:pPr>
              <a:t>13.08.2016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2000" y="6208713"/>
            <a:ext cx="48736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8013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+mn-cs"/>
              </a:defRPr>
            </a:lvl1pPr>
          </a:lstStyle>
          <a:p>
            <a:pPr>
              <a:defRPr/>
            </a:pPr>
            <a:fld id="{01D2B753-0F8B-4869-A3FC-EE0D9E2F48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875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875" y="6172200"/>
            <a:ext cx="7543800" cy="269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6" r:id="rId2"/>
    <p:sldLayoutId id="2147483698" r:id="rId3"/>
    <p:sldLayoutId id="2147483695" r:id="rId4"/>
    <p:sldLayoutId id="2147483699" r:id="rId5"/>
    <p:sldLayoutId id="2147483694" r:id="rId6"/>
    <p:sldLayoutId id="2147483693" r:id="rId7"/>
    <p:sldLayoutId id="2147483700" r:id="rId8"/>
    <p:sldLayoutId id="2147483692" r:id="rId9"/>
    <p:sldLayoutId id="2147483691" r:id="rId10"/>
    <p:sldLayoutId id="2147483690" r:id="rId11"/>
    <p:sldLayoutId id="2147483689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400" kern="1200">
          <a:solidFill>
            <a:srgbClr val="262626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400">
          <a:solidFill>
            <a:srgbClr val="262626"/>
          </a:solidFill>
          <a:latin typeface="Impac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400">
          <a:solidFill>
            <a:srgbClr val="262626"/>
          </a:solidFill>
          <a:latin typeface="Impac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400">
          <a:solidFill>
            <a:srgbClr val="262626"/>
          </a:solidFill>
          <a:latin typeface="Impac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400">
          <a:solidFill>
            <a:srgbClr val="262626"/>
          </a:solidFill>
          <a:latin typeface="Impact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3725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363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Заголовок 1"/>
          <p:cNvSpPr>
            <a:spLocks noGrp="1"/>
          </p:cNvSpPr>
          <p:nvPr>
            <p:ph type="ctrTitle"/>
          </p:nvPr>
        </p:nvSpPr>
        <p:spPr>
          <a:xfrm>
            <a:off x="1187450" y="549275"/>
            <a:ext cx="6778625" cy="1731963"/>
          </a:xfrm>
        </p:spPr>
        <p:txBody>
          <a:bodyPr/>
          <a:lstStyle/>
          <a:p>
            <a:pPr algn="ctr" eaLnBrk="1" hangingPunct="1"/>
            <a:r>
              <a:rPr lang="ru-RU" sz="4400" b="1" smtClean="0"/>
              <a:t>«Родной свой край люби и знай!»</a:t>
            </a:r>
            <a:r>
              <a:rPr lang="ru-RU" sz="4400" smtClean="0"/>
              <a:t/>
            </a:r>
            <a:br>
              <a:rPr lang="ru-RU" sz="4400" smtClean="0"/>
            </a:br>
            <a:r>
              <a:rPr lang="ru-RU" sz="4400" smtClean="0"/>
              <a:t>Средняя группа №10</a:t>
            </a:r>
          </a:p>
        </p:txBody>
      </p:sp>
      <p:pic>
        <p:nvPicPr>
          <p:cNvPr id="14338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63713" y="2781300"/>
            <a:ext cx="5632450" cy="3379788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14339" name="Рисунок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722688"/>
            <a:ext cx="1763713" cy="3135312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14340" name="Рисунок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96163" y="3722688"/>
            <a:ext cx="1771650" cy="3135312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Объект 6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787900" y="417513"/>
            <a:ext cx="3455988" cy="5759450"/>
          </a:xfrm>
          <a:ln>
            <a:solidFill>
              <a:schemeClr val="accent1"/>
            </a:solidFill>
          </a:ln>
        </p:spPr>
      </p:pic>
      <p:pic>
        <p:nvPicPr>
          <p:cNvPr id="23554" name="Рисунок 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00113" y="404813"/>
            <a:ext cx="3455987" cy="575945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Заголовок 1"/>
          <p:cNvSpPr>
            <a:spLocks noGrp="1"/>
          </p:cNvSpPr>
          <p:nvPr>
            <p:ph type="title"/>
          </p:nvPr>
        </p:nvSpPr>
        <p:spPr>
          <a:xfrm>
            <a:off x="827088" y="5257800"/>
            <a:ext cx="6781800" cy="1123950"/>
          </a:xfrm>
        </p:spPr>
        <p:txBody>
          <a:bodyPr/>
          <a:lstStyle/>
          <a:p>
            <a:pPr eaLnBrk="1" hangingPunct="1"/>
            <a:r>
              <a:rPr lang="ru-RU" sz="2000" smtClean="0">
                <a:latin typeface="Arial" charset="0"/>
                <a:ea typeface="Arial Unicode MS" pitchFamily="34" charset="-128"/>
                <a:cs typeface="Arial Unicode MS" pitchFamily="34" charset="-128"/>
              </a:rPr>
              <a:t>Конструирование из ткани традиционным способ</a:t>
            </a:r>
            <a:r>
              <a:rPr lang="ru-RU" sz="2000" smtClean="0">
                <a:latin typeface="Arial" charset="0"/>
              </a:rPr>
              <a:t>ом</a:t>
            </a:r>
            <a:br>
              <a:rPr lang="ru-RU" sz="2000" smtClean="0">
                <a:latin typeface="Arial" charset="0"/>
              </a:rPr>
            </a:br>
            <a:r>
              <a:rPr lang="ru-RU" sz="2000" smtClean="0">
                <a:latin typeface="Arial" charset="0"/>
              </a:rPr>
              <a:t>Тряпичная кукла «Пеленашка»</a:t>
            </a:r>
          </a:p>
        </p:txBody>
      </p:sp>
      <p:pic>
        <p:nvPicPr>
          <p:cNvPr id="24578" name="Picture 4" descr="Screenshot_2016-11-25-16-03-46"/>
          <p:cNvPicPr>
            <a:picLocks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179388" y="333375"/>
            <a:ext cx="2332037" cy="3886200"/>
          </a:xfrm>
        </p:spPr>
      </p:pic>
      <p:pic>
        <p:nvPicPr>
          <p:cNvPr id="24579" name="Picture 5" descr="Screenshot_2016-11-25-16-04-3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00788" y="333375"/>
            <a:ext cx="2663825" cy="4437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Picture 6" descr="20161124_11150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68538" y="2997200"/>
            <a:ext cx="4033837" cy="241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4"/>
          <p:cNvSpPr>
            <a:spLocks noGrp="1"/>
          </p:cNvSpPr>
          <p:nvPr>
            <p:ph type="title" sz="quarter"/>
          </p:nvPr>
        </p:nvSpPr>
        <p:spPr>
          <a:xfrm>
            <a:off x="323850" y="5516563"/>
            <a:ext cx="7213600" cy="1152525"/>
          </a:xfrm>
        </p:spPr>
        <p:txBody>
          <a:bodyPr/>
          <a:lstStyle/>
          <a:p>
            <a:pPr eaLnBrk="1" hangingPunct="1"/>
            <a:r>
              <a:rPr lang="ru-RU" sz="2400" smtClean="0">
                <a:latin typeface="Arial" charset="0"/>
              </a:rPr>
              <a:t>Русские народные сказки(герои в русских костюмах)</a:t>
            </a:r>
          </a:p>
        </p:txBody>
      </p:sp>
      <p:pic>
        <p:nvPicPr>
          <p:cNvPr id="25602" name="Picture 9" descr="4"/>
          <p:cNvPicPr>
            <a:picLocks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23850" y="419100"/>
            <a:ext cx="2592388" cy="2417763"/>
          </a:xfrm>
        </p:spPr>
      </p:pic>
      <p:pic>
        <p:nvPicPr>
          <p:cNvPr id="25603" name="Picture 10" descr="6"/>
          <p:cNvPicPr>
            <a:picLocks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932363" y="404813"/>
            <a:ext cx="2224087" cy="2592387"/>
          </a:xfrm>
        </p:spPr>
      </p:pic>
      <p:pic>
        <p:nvPicPr>
          <p:cNvPr id="25604" name="Picture 11" descr="5"/>
          <p:cNvPicPr>
            <a:picLocks noChangeAspect="1" noChangeArrowheads="1"/>
          </p:cNvPicPr>
          <p:nvPr>
            <p:ph sz="quarter" idx="3"/>
          </p:nvPr>
        </p:nvPicPr>
        <p:blipFill>
          <a:blip r:embed="rId4"/>
          <a:srcRect/>
          <a:stretch>
            <a:fillRect/>
          </a:stretch>
        </p:blipFill>
        <p:spPr>
          <a:xfrm>
            <a:off x="2627313" y="3141663"/>
            <a:ext cx="2263775" cy="2663825"/>
          </a:xfrm>
        </p:spPr>
      </p:pic>
      <p:pic>
        <p:nvPicPr>
          <p:cNvPr id="25605" name="Picture 12" descr="2"/>
          <p:cNvPicPr>
            <a:picLocks noChangeAspect="1" noChangeArrowheads="1"/>
          </p:cNvPicPr>
          <p:nvPr>
            <p:ph sz="quarter" idx="4"/>
          </p:nvPr>
        </p:nvPicPr>
        <p:blipFill>
          <a:blip r:embed="rId5"/>
          <a:srcRect/>
          <a:stretch>
            <a:fillRect/>
          </a:stretch>
        </p:blipFill>
        <p:spPr>
          <a:xfrm>
            <a:off x="6588125" y="3141663"/>
            <a:ext cx="2427288" cy="3455987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Заголовок 1"/>
          <p:cNvSpPr>
            <a:spLocks noGrp="1"/>
          </p:cNvSpPr>
          <p:nvPr>
            <p:ph type="title"/>
          </p:nvPr>
        </p:nvSpPr>
        <p:spPr>
          <a:xfrm>
            <a:off x="4356100" y="404813"/>
            <a:ext cx="4608513" cy="4679950"/>
          </a:xfrm>
        </p:spPr>
        <p:txBody>
          <a:bodyPr/>
          <a:lstStyle/>
          <a:p>
            <a:pPr algn="ctr" eaLnBrk="1" hangingPunct="1"/>
            <a:r>
              <a:rPr lang="ru-RU" sz="7200" smtClean="0"/>
              <a:t>Спасибо за внимание!</a:t>
            </a:r>
          </a:p>
        </p:txBody>
      </p:sp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250825" y="1412875"/>
            <a:ext cx="4392613" cy="3935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400"/>
              <a:t> </a:t>
            </a:r>
            <a:r>
              <a:rPr lang="ru-RU" sz="2800"/>
              <a:t>«Я узнал, что у меня</a:t>
            </a:r>
          </a:p>
          <a:p>
            <a:r>
              <a:rPr lang="ru-RU" sz="2800"/>
              <a:t>Есть огромная семья:</a:t>
            </a:r>
          </a:p>
          <a:p>
            <a:r>
              <a:rPr lang="ru-RU" sz="2800"/>
              <a:t>И тропинка, и лесок,</a:t>
            </a:r>
          </a:p>
          <a:p>
            <a:r>
              <a:rPr lang="ru-RU" sz="2800"/>
              <a:t>В поле - каждый колосок,</a:t>
            </a:r>
          </a:p>
          <a:p>
            <a:r>
              <a:rPr lang="ru-RU" sz="2800"/>
              <a:t>Речка, небо голубое -</a:t>
            </a:r>
          </a:p>
          <a:p>
            <a:r>
              <a:rPr lang="ru-RU" sz="2800"/>
              <a:t>Это все мое, родное!</a:t>
            </a:r>
          </a:p>
          <a:p>
            <a:r>
              <a:rPr lang="ru-RU" sz="2800"/>
              <a:t>Это Родина моя!</a:t>
            </a:r>
          </a:p>
          <a:p>
            <a:r>
              <a:rPr lang="ru-RU" sz="2800"/>
              <a:t>Всех люблю на свете я!»</a:t>
            </a:r>
            <a:endParaRPr lang="ru-RU" sz="2800" b="1"/>
          </a:p>
          <a:p>
            <a:r>
              <a:rPr lang="ru-RU" sz="2800" b="1"/>
              <a:t>            </a:t>
            </a:r>
            <a:r>
              <a:rPr lang="ru-RU" sz="2800"/>
              <a:t>В.Орлов</a:t>
            </a:r>
            <a:r>
              <a:rPr lang="ru-RU" sz="2800" b="1"/>
              <a:t>               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0" y="404813"/>
            <a:ext cx="4572000" cy="3430587"/>
          </a:xfrm>
          <a:ln>
            <a:solidFill>
              <a:schemeClr val="accent1"/>
            </a:solidFill>
          </a:ln>
        </p:spPr>
      </p:pic>
      <p:pic>
        <p:nvPicPr>
          <p:cNvPr id="15362" name="Рисунок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4763" y="2722563"/>
            <a:ext cx="4505326" cy="3433762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15363" name="TextBox 5"/>
          <p:cNvSpPr txBox="1">
            <a:spLocks noChangeArrowheads="1"/>
          </p:cNvSpPr>
          <p:nvPr/>
        </p:nvSpPr>
        <p:spPr bwMode="auto">
          <a:xfrm>
            <a:off x="195263" y="836613"/>
            <a:ext cx="4103687" cy="138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>
                <a:latin typeface="Times New Roman" pitchFamily="18" charset="0"/>
              </a:rPr>
              <a:t>Занятия по ознакомлению с окружающим миром.</a:t>
            </a:r>
          </a:p>
        </p:txBody>
      </p:sp>
      <p:sp>
        <p:nvSpPr>
          <p:cNvPr id="15364" name="Text Box 5"/>
          <p:cNvSpPr txBox="1">
            <a:spLocks noChangeArrowheads="1"/>
          </p:cNvSpPr>
          <p:nvPr/>
        </p:nvSpPr>
        <p:spPr bwMode="auto">
          <a:xfrm>
            <a:off x="5435600" y="4365625"/>
            <a:ext cx="35433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Русский народный костюм</a:t>
            </a:r>
          </a:p>
          <a:p>
            <a:r>
              <a:rPr lang="ru-RU"/>
              <a:t>Безграничной красоты природа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Объект 7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783138" y="404813"/>
            <a:ext cx="4360862" cy="3270250"/>
          </a:xfrm>
          <a:ln>
            <a:solidFill>
              <a:schemeClr val="accent1"/>
            </a:solidFill>
          </a:ln>
        </p:spPr>
      </p:pic>
      <p:pic>
        <p:nvPicPr>
          <p:cNvPr id="16386" name="Рисунок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16238" y="3748088"/>
            <a:ext cx="3211512" cy="240982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16387" name="Рисунок 9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638" y="404813"/>
            <a:ext cx="4386262" cy="32893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16388" name="TextBox 10"/>
          <p:cNvSpPr txBox="1">
            <a:spLocks noChangeArrowheads="1"/>
          </p:cNvSpPr>
          <p:nvPr/>
        </p:nvSpPr>
        <p:spPr bwMode="auto">
          <a:xfrm>
            <a:off x="20638" y="4044950"/>
            <a:ext cx="2895600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>
                <a:latin typeface="Times New Roman" pitchFamily="18" charset="0"/>
              </a:rPr>
              <a:t>Знакомство с русским народным костюмом.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404813"/>
            <a:ext cx="4643438" cy="3482975"/>
          </a:xfrm>
          <a:ln>
            <a:solidFill>
              <a:schemeClr val="accent1"/>
            </a:solidFill>
          </a:ln>
        </p:spPr>
      </p:pic>
      <p:pic>
        <p:nvPicPr>
          <p:cNvPr id="17410" name="Рисунок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9638" y="2852738"/>
            <a:ext cx="4433887" cy="3325812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17411" name="TextBox 5"/>
          <p:cNvSpPr txBox="1">
            <a:spLocks noChangeArrowheads="1"/>
          </p:cNvSpPr>
          <p:nvPr/>
        </p:nvSpPr>
        <p:spPr bwMode="auto">
          <a:xfrm>
            <a:off x="4794250" y="908050"/>
            <a:ext cx="4175125" cy="1385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>
                <a:latin typeface="Times New Roman" pitchFamily="18" charset="0"/>
              </a:rPr>
              <a:t>Комплексное занятие по русской народной сказке «Заюшкина избушка».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763713" y="1989138"/>
            <a:ext cx="5565775" cy="4173537"/>
          </a:xfrm>
          <a:ln>
            <a:solidFill>
              <a:schemeClr val="accent1"/>
            </a:solidFill>
          </a:ln>
        </p:spPr>
      </p:pic>
      <p:sp>
        <p:nvSpPr>
          <p:cNvPr id="18434" name="TextBox 4"/>
          <p:cNvSpPr txBox="1">
            <a:spLocks noChangeArrowheads="1"/>
          </p:cNvSpPr>
          <p:nvPr/>
        </p:nvSpPr>
        <p:spPr bwMode="auto">
          <a:xfrm>
            <a:off x="1331913" y="649288"/>
            <a:ext cx="6408737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>
                <a:latin typeface="Times New Roman" pitchFamily="18" charset="0"/>
              </a:rPr>
              <a:t>Физкультурное развлечение по русской народной сказке «Заюшкина избушка».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535488" y="422275"/>
            <a:ext cx="4608512" cy="3455988"/>
          </a:xfrm>
          <a:ln>
            <a:solidFill>
              <a:schemeClr val="accent1"/>
            </a:solidFill>
          </a:ln>
        </p:spPr>
      </p:pic>
      <p:pic>
        <p:nvPicPr>
          <p:cNvPr id="19458" name="Рисунок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588" y="2833688"/>
            <a:ext cx="4429126" cy="3322637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19459" name="TextBox 5"/>
          <p:cNvSpPr txBox="1">
            <a:spLocks noChangeArrowheads="1"/>
          </p:cNvSpPr>
          <p:nvPr/>
        </p:nvSpPr>
        <p:spPr bwMode="auto">
          <a:xfrm>
            <a:off x="71438" y="1196975"/>
            <a:ext cx="43561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>
                <a:latin typeface="Times New Roman" pitchFamily="18" charset="0"/>
              </a:rPr>
              <a:t>Знакомство с декоративно-прикладным искусством.</a:t>
            </a:r>
          </a:p>
        </p:txBody>
      </p:sp>
      <p:pic>
        <p:nvPicPr>
          <p:cNvPr id="19460" name="Picture 6" descr="givotnie-110_b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24750" y="5303838"/>
            <a:ext cx="1619250" cy="155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7" descr="Moz0VZ2CdYM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1331913" cy="1277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2" name="Text Box 8"/>
          <p:cNvSpPr txBox="1">
            <a:spLocks noChangeArrowheads="1"/>
          </p:cNvSpPr>
          <p:nvPr/>
        </p:nvSpPr>
        <p:spPr bwMode="auto">
          <a:xfrm>
            <a:off x="5724525" y="4411663"/>
            <a:ext cx="26447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/>
              <a:t>Дымковская игрушка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11188" y="404813"/>
            <a:ext cx="7874000" cy="4679950"/>
          </a:xfrm>
          <a:ln>
            <a:solidFill>
              <a:schemeClr val="accent1"/>
            </a:solidFill>
          </a:ln>
        </p:spPr>
      </p:pic>
      <p:sp>
        <p:nvSpPr>
          <p:cNvPr id="20482" name="TextBox 4"/>
          <p:cNvSpPr txBox="1">
            <a:spLocks noChangeArrowheads="1"/>
          </p:cNvSpPr>
          <p:nvPr/>
        </p:nvSpPr>
        <p:spPr bwMode="auto">
          <a:xfrm>
            <a:off x="1619250" y="5373688"/>
            <a:ext cx="6048375" cy="137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>
                <a:latin typeface="Times New Roman" pitchFamily="18" charset="0"/>
              </a:rPr>
              <a:t>Мини музей «Уральская горенка».</a:t>
            </a:r>
          </a:p>
          <a:p>
            <a:pPr algn="ctr"/>
            <a:r>
              <a:rPr lang="ru-RU" sz="2800">
                <a:latin typeface="Times New Roman" pitchFamily="18" charset="0"/>
              </a:rPr>
              <a:t>Совместная деятельность с родителями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2349500"/>
            <a:ext cx="5087938" cy="3816350"/>
          </a:xfrm>
          <a:ln>
            <a:solidFill>
              <a:schemeClr val="accent1"/>
            </a:solidFill>
          </a:ln>
        </p:spPr>
      </p:pic>
      <p:pic>
        <p:nvPicPr>
          <p:cNvPr id="21506" name="Рисунок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8625" y="404813"/>
            <a:ext cx="2808288" cy="467995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21507" name="TextBox 5"/>
          <p:cNvSpPr txBox="1">
            <a:spLocks noChangeArrowheads="1"/>
          </p:cNvSpPr>
          <p:nvPr/>
        </p:nvSpPr>
        <p:spPr bwMode="auto">
          <a:xfrm>
            <a:off x="468313" y="692150"/>
            <a:ext cx="4249737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>
                <a:latin typeface="Times New Roman" pitchFamily="18" charset="0"/>
              </a:rPr>
              <a:t>Музыкальное развлечение по русской народной сказке «Репка».</a:t>
            </a:r>
          </a:p>
        </p:txBody>
      </p:sp>
      <p:sp>
        <p:nvSpPr>
          <p:cNvPr id="21508" name="TextBox 6"/>
          <p:cNvSpPr txBox="1">
            <a:spLocks noChangeArrowheads="1"/>
          </p:cNvSpPr>
          <p:nvPr/>
        </p:nvSpPr>
        <p:spPr bwMode="auto">
          <a:xfrm>
            <a:off x="5435600" y="5159375"/>
            <a:ext cx="2808288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>
                <a:latin typeface="Times New Roman" pitchFamily="18" charset="0"/>
              </a:rPr>
              <a:t>Хоровод </a:t>
            </a:r>
            <a:r>
              <a:rPr lang="ru-RU">
                <a:latin typeface="Times New Roman" pitchFamily="18" charset="0"/>
              </a:rPr>
              <a:t>«</a:t>
            </a:r>
            <a:r>
              <a:rPr lang="ru-RU" sz="2800">
                <a:latin typeface="Times New Roman" pitchFamily="18" charset="0"/>
              </a:rPr>
              <a:t>Каравай</a:t>
            </a:r>
            <a:r>
              <a:rPr lang="ru-RU">
                <a:latin typeface="Times New Roman" pitchFamily="18" charset="0"/>
              </a:rPr>
              <a:t>».</a:t>
            </a:r>
          </a:p>
        </p:txBody>
      </p:sp>
      <p:sp>
        <p:nvSpPr>
          <p:cNvPr id="21509" name="Text Box 6"/>
          <p:cNvSpPr txBox="1">
            <a:spLocks noChangeArrowheads="1"/>
          </p:cNvSpPr>
          <p:nvPr/>
        </p:nvSpPr>
        <p:spPr bwMode="auto">
          <a:xfrm>
            <a:off x="447675" y="6329363"/>
            <a:ext cx="32654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Активное участие родителей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156325" y="404813"/>
            <a:ext cx="2987675" cy="4979987"/>
          </a:xfrm>
          <a:ln>
            <a:solidFill>
              <a:schemeClr val="accent1"/>
            </a:solidFill>
          </a:ln>
        </p:spPr>
      </p:pic>
      <p:pic>
        <p:nvPicPr>
          <p:cNvPr id="22530" name="Рисунок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04813"/>
            <a:ext cx="5880100" cy="3529012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22531" name="TextBox 5"/>
          <p:cNvSpPr txBox="1">
            <a:spLocks noChangeArrowheads="1"/>
          </p:cNvSpPr>
          <p:nvPr/>
        </p:nvSpPr>
        <p:spPr bwMode="auto">
          <a:xfrm>
            <a:off x="1031875" y="4421188"/>
            <a:ext cx="381635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>
                <a:latin typeface="Times New Roman" pitchFamily="18" charset="0"/>
              </a:rPr>
              <a:t>Участие в совместных выставках детей и родителей.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77</TotalTime>
  <Words>124</Words>
  <Application>Microsoft Office PowerPoint</Application>
  <PresentationFormat>Экран (4:3)</PresentationFormat>
  <Paragraphs>27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Шаблон оформления</vt:lpstr>
      </vt:variant>
      <vt:variant>
        <vt:i4>5</vt:i4>
      </vt:variant>
      <vt:variant>
        <vt:lpstr>Заголовки слайдов</vt:lpstr>
      </vt:variant>
      <vt:variant>
        <vt:i4>13</vt:i4>
      </vt:variant>
    </vt:vector>
  </HeadingPairs>
  <TitlesOfParts>
    <vt:vector size="23" baseType="lpstr">
      <vt:lpstr>Arial</vt:lpstr>
      <vt:lpstr>Impact</vt:lpstr>
      <vt:lpstr>Times New Roman</vt:lpstr>
      <vt:lpstr>Calibri</vt:lpstr>
      <vt:lpstr>Arial Unicode MS</vt:lpstr>
      <vt:lpstr>NewsPrint</vt:lpstr>
      <vt:lpstr>NewsPrint</vt:lpstr>
      <vt:lpstr>NewsPrint</vt:lpstr>
      <vt:lpstr>NewsPrint</vt:lpstr>
      <vt:lpstr>NewsPrint</vt:lpstr>
      <vt:lpstr>«Родной свой край люби и знай!» Средняя группа №10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Конструирование из ткани традиционным способом Тряпичная кукла «Пеленашка»</vt:lpstr>
      <vt:lpstr>Русские народные сказки(герои в русских костюмах)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</dc:creator>
  <cp:lastModifiedBy>User</cp:lastModifiedBy>
  <cp:revision>7</cp:revision>
  <dcterms:created xsi:type="dcterms:W3CDTF">2016-11-22T10:58:26Z</dcterms:created>
  <dcterms:modified xsi:type="dcterms:W3CDTF">2016-08-13T13:40:33Z</dcterms:modified>
</cp:coreProperties>
</file>