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2" r:id="rId5"/>
    <p:sldId id="261" r:id="rId6"/>
    <p:sldId id="264" r:id="rId7"/>
    <p:sldId id="259" r:id="rId8"/>
    <p:sldId id="263" r:id="rId9"/>
    <p:sldId id="289" r:id="rId10"/>
    <p:sldId id="267" r:id="rId11"/>
    <p:sldId id="271" r:id="rId12"/>
    <p:sldId id="270" r:id="rId13"/>
    <p:sldId id="269" r:id="rId14"/>
    <p:sldId id="275" r:id="rId15"/>
    <p:sldId id="276" r:id="rId16"/>
    <p:sldId id="268" r:id="rId17"/>
    <p:sldId id="273" r:id="rId18"/>
    <p:sldId id="288" r:id="rId19"/>
    <p:sldId id="281" r:id="rId20"/>
    <p:sldId id="286" r:id="rId21"/>
    <p:sldId id="282" r:id="rId22"/>
    <p:sldId id="283" r:id="rId23"/>
    <p:sldId id="287" r:id="rId24"/>
    <p:sldId id="285" r:id="rId25"/>
    <p:sldId id="284" r:id="rId26"/>
    <p:sldId id="280" r:id="rId27"/>
    <p:sldId id="278" r:id="rId28"/>
    <p:sldId id="279"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Скругленный прямоугольник 9"/>
          <p:cNvSpPr/>
          <p:nvPr/>
        </p:nvSpPr>
        <p:spPr>
          <a:xfrm>
            <a:off x="899592" y="1268760"/>
            <a:ext cx="7632848" cy="4536504"/>
          </a:xfrm>
          <a:prstGeom prst="roundRect">
            <a:avLst/>
          </a:prstGeom>
          <a:gradFill>
            <a:gsLst>
              <a:gs pos="33000">
                <a:schemeClr val="accent3">
                  <a:tint val="50000"/>
                  <a:satMod val="300000"/>
                  <a:alpha val="24000"/>
                </a:schemeClr>
              </a:gs>
              <a:gs pos="5000">
                <a:schemeClr val="accent3">
                  <a:tint val="37000"/>
                  <a:satMod val="300000"/>
                </a:schemeClr>
              </a:gs>
              <a:gs pos="77000">
                <a:schemeClr val="accent3">
                  <a:tint val="15000"/>
                  <a:satMod val="350000"/>
                </a:schemeClr>
              </a:gs>
            </a:gsLst>
          </a:gradFill>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9" name="Рисунок 6"/>
          <p:cNvPicPr>
            <a:picLocks noChangeAspect="1"/>
          </p:cNvPicPr>
          <p:nvPr/>
        </p:nvPicPr>
        <p:blipFill rotWithShape="1">
          <a:blip r:embed="rId2">
            <a:extLst>
              <a:ext uri="{28A0092B-C50C-407E-A947-70E740481C1C}">
                <a14:useLocalDpi xmlns:a14="http://schemas.microsoft.com/office/drawing/2010/main" val="0"/>
              </a:ext>
            </a:extLst>
          </a:blip>
          <a:srcRect l="17002"/>
          <a:stretch/>
        </p:blipFill>
        <p:spPr bwMode="auto">
          <a:xfrm>
            <a:off x="107504" y="99761"/>
            <a:ext cx="4183560" cy="666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Рамка 7"/>
          <p:cNvSpPr/>
          <p:nvPr/>
        </p:nvSpPr>
        <p:spPr>
          <a:xfrm>
            <a:off x="107504" y="116632"/>
            <a:ext cx="8928992" cy="6624736"/>
          </a:xfrm>
          <a:prstGeom prst="frame">
            <a:avLst>
              <a:gd name="adj1" fmla="val 1956"/>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solidFill>
                <a:schemeClr val="tx1"/>
              </a:solidFill>
            </a:endParaRPr>
          </a:p>
        </p:txBody>
      </p:sp>
      <p:sp>
        <p:nvSpPr>
          <p:cNvPr id="7" name="Рамка 6"/>
          <p:cNvSpPr/>
          <p:nvPr/>
        </p:nvSpPr>
        <p:spPr>
          <a:xfrm>
            <a:off x="0" y="0"/>
            <a:ext cx="9144000" cy="6858000"/>
          </a:xfrm>
          <a:prstGeom prst="frame">
            <a:avLst>
              <a:gd name="adj1" fmla="val 151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solidFill>
                <a:schemeClr val="tx1"/>
              </a:solidFill>
            </a:endParaRPr>
          </a:p>
        </p:txBody>
      </p:sp>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2F063E9B-9703-4A90-B879-E86DE635917D}" type="datetimeFigureOut">
              <a:rPr lang="ru-RU" smtClean="0"/>
              <a:t>18.03.2018</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A958896-C292-459C-B196-045F7149AC5E}" type="slidenum">
              <a:rPr lang="ru-RU" smtClean="0"/>
              <a:t>‹#›</a:t>
            </a:fld>
            <a:endParaRPr lang="ru-RU"/>
          </a:p>
        </p:txBody>
      </p:sp>
    </p:spTree>
    <p:extLst>
      <p:ext uri="{BB962C8B-B14F-4D97-AF65-F5344CB8AC3E}">
        <p14:creationId xmlns:p14="http://schemas.microsoft.com/office/powerpoint/2010/main" val="7024251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2F063E9B-9703-4A90-B879-E86DE635917D}" type="datetimeFigureOut">
              <a:rPr lang="ru-RU" smtClean="0"/>
              <a:t>18.03.2018</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A958896-C292-459C-B196-045F7149AC5E}" type="slidenum">
              <a:rPr lang="ru-RU" smtClean="0"/>
              <a:t>‹#›</a:t>
            </a:fld>
            <a:endParaRPr lang="ru-RU"/>
          </a:p>
        </p:txBody>
      </p:sp>
    </p:spTree>
    <p:extLst>
      <p:ext uri="{BB962C8B-B14F-4D97-AF65-F5344CB8AC3E}">
        <p14:creationId xmlns:p14="http://schemas.microsoft.com/office/powerpoint/2010/main" val="189479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2F063E9B-9703-4A90-B879-E86DE635917D}" type="datetimeFigureOut">
              <a:rPr lang="ru-RU" smtClean="0"/>
              <a:t>18.03.2018</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A958896-C292-459C-B196-045F7149AC5E}" type="slidenum">
              <a:rPr lang="ru-RU" smtClean="0"/>
              <a:t>‹#›</a:t>
            </a:fld>
            <a:endParaRPr lang="ru-RU"/>
          </a:p>
        </p:txBody>
      </p:sp>
    </p:spTree>
    <p:extLst>
      <p:ext uri="{BB962C8B-B14F-4D97-AF65-F5344CB8AC3E}">
        <p14:creationId xmlns:p14="http://schemas.microsoft.com/office/powerpoint/2010/main" val="3018016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68646"/>
            <a:ext cx="9144000" cy="1289304"/>
          </a:xfrm>
          <a:prstGeom prst="rect">
            <a:avLst/>
          </a:prstGeom>
        </p:spPr>
      </p:pic>
      <p:sp>
        <p:nvSpPr>
          <p:cNvPr id="8" name="Рамка 7"/>
          <p:cNvSpPr/>
          <p:nvPr/>
        </p:nvSpPr>
        <p:spPr>
          <a:xfrm>
            <a:off x="0" y="0"/>
            <a:ext cx="9144000" cy="6859588"/>
          </a:xfrm>
          <a:prstGeom prst="frame">
            <a:avLst>
              <a:gd name="adj1" fmla="val 194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solidFill>
                <a:schemeClr val="tx1"/>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3"/>
          <p:cNvSpPr>
            <a:spLocks noGrp="1"/>
          </p:cNvSpPr>
          <p:nvPr>
            <p:ph type="dt" sz="half" idx="10"/>
          </p:nvPr>
        </p:nvSpPr>
        <p:spPr/>
        <p:txBody>
          <a:bodyPr/>
          <a:lstStyle>
            <a:lvl1pPr>
              <a:defRPr/>
            </a:lvl1pPr>
          </a:lstStyle>
          <a:p>
            <a:fld id="{2F063E9B-9703-4A90-B879-E86DE635917D}" type="datetimeFigureOut">
              <a:rPr lang="ru-RU" smtClean="0"/>
              <a:t>18.03.2018</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BA958896-C292-459C-B196-045F7149AC5E}" type="slidenum">
              <a:rPr lang="ru-RU" smtClean="0"/>
              <a:t>‹#›</a:t>
            </a:fld>
            <a:endParaRPr lang="ru-RU"/>
          </a:p>
        </p:txBody>
      </p:sp>
    </p:spTree>
    <p:extLst>
      <p:ext uri="{BB962C8B-B14F-4D97-AF65-F5344CB8AC3E}">
        <p14:creationId xmlns:p14="http://schemas.microsoft.com/office/powerpoint/2010/main" val="17955764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2F063E9B-9703-4A90-B879-E86DE635917D}" type="datetimeFigureOut">
              <a:rPr lang="ru-RU" smtClean="0"/>
              <a:t>18.03.2018</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A958896-C292-459C-B196-045F7149AC5E}" type="slidenum">
              <a:rPr lang="ru-RU" smtClean="0"/>
              <a:t>‹#›</a:t>
            </a:fld>
            <a:endParaRPr lang="ru-RU"/>
          </a:p>
        </p:txBody>
      </p:sp>
    </p:spTree>
    <p:extLst>
      <p:ext uri="{BB962C8B-B14F-4D97-AF65-F5344CB8AC3E}">
        <p14:creationId xmlns:p14="http://schemas.microsoft.com/office/powerpoint/2010/main" val="341748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2F063E9B-9703-4A90-B879-E86DE635917D}" type="datetimeFigureOut">
              <a:rPr lang="ru-RU" smtClean="0"/>
              <a:t>18.03.2018</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BA958896-C292-459C-B196-045F7149AC5E}" type="slidenum">
              <a:rPr lang="ru-RU" smtClean="0"/>
              <a:t>‹#›</a:t>
            </a:fld>
            <a:endParaRPr lang="ru-RU"/>
          </a:p>
        </p:txBody>
      </p:sp>
    </p:spTree>
    <p:extLst>
      <p:ext uri="{BB962C8B-B14F-4D97-AF65-F5344CB8AC3E}">
        <p14:creationId xmlns:p14="http://schemas.microsoft.com/office/powerpoint/2010/main" val="195996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2F063E9B-9703-4A90-B879-E86DE635917D}" type="datetimeFigureOut">
              <a:rPr lang="ru-RU" smtClean="0"/>
              <a:t>18.03.2018</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BA958896-C292-459C-B196-045F7149AC5E}" type="slidenum">
              <a:rPr lang="ru-RU" smtClean="0"/>
              <a:t>‹#›</a:t>
            </a:fld>
            <a:endParaRPr lang="ru-RU"/>
          </a:p>
        </p:txBody>
      </p:sp>
    </p:spTree>
    <p:extLst>
      <p:ext uri="{BB962C8B-B14F-4D97-AF65-F5344CB8AC3E}">
        <p14:creationId xmlns:p14="http://schemas.microsoft.com/office/powerpoint/2010/main" val="360604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fld id="{2F063E9B-9703-4A90-B879-E86DE635917D}" type="datetimeFigureOut">
              <a:rPr lang="ru-RU" smtClean="0"/>
              <a:t>18.03.2018</a:t>
            </a:fld>
            <a:endParaRPr lang="ru-RU"/>
          </a:p>
        </p:txBody>
      </p:sp>
      <p:sp>
        <p:nvSpPr>
          <p:cNvPr id="4" name="Нижний колонтитул 4"/>
          <p:cNvSpPr>
            <a:spLocks noGrp="1"/>
          </p:cNvSpPr>
          <p:nvPr>
            <p:ph type="ftr" sz="quarter" idx="11"/>
          </p:nvPr>
        </p:nvSpPr>
        <p:spPr/>
        <p:txBody>
          <a:bodyPr/>
          <a:lstStyle>
            <a:lvl1pPr>
              <a:defRPr/>
            </a:lvl1pPr>
          </a:lstStyle>
          <a:p>
            <a:endParaRPr lang="ru-RU"/>
          </a:p>
        </p:txBody>
      </p:sp>
      <p:sp>
        <p:nvSpPr>
          <p:cNvPr id="5" name="Номер слайда 5"/>
          <p:cNvSpPr>
            <a:spLocks noGrp="1"/>
          </p:cNvSpPr>
          <p:nvPr>
            <p:ph type="sldNum" sz="quarter" idx="12"/>
          </p:nvPr>
        </p:nvSpPr>
        <p:spPr/>
        <p:txBody>
          <a:bodyPr/>
          <a:lstStyle>
            <a:lvl1pPr>
              <a:defRPr/>
            </a:lvl1pPr>
          </a:lstStyle>
          <a:p>
            <a:fld id="{BA958896-C292-459C-B196-045F7149AC5E}" type="slidenum">
              <a:rPr lang="ru-RU" smtClean="0"/>
              <a:t>‹#›</a:t>
            </a:fld>
            <a:endParaRPr lang="ru-RU"/>
          </a:p>
        </p:txBody>
      </p:sp>
    </p:spTree>
    <p:extLst>
      <p:ext uri="{BB962C8B-B14F-4D97-AF65-F5344CB8AC3E}">
        <p14:creationId xmlns:p14="http://schemas.microsoft.com/office/powerpoint/2010/main" val="96606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2F063E9B-9703-4A90-B879-E86DE635917D}" type="datetimeFigureOut">
              <a:rPr lang="ru-RU" smtClean="0"/>
              <a:t>18.03.2018</a:t>
            </a:fld>
            <a:endParaRPr lang="ru-RU"/>
          </a:p>
        </p:txBody>
      </p:sp>
      <p:sp>
        <p:nvSpPr>
          <p:cNvPr id="3" name="Нижний колонтитул 4"/>
          <p:cNvSpPr>
            <a:spLocks noGrp="1"/>
          </p:cNvSpPr>
          <p:nvPr>
            <p:ph type="ftr" sz="quarter" idx="11"/>
          </p:nvPr>
        </p:nvSpPr>
        <p:spPr/>
        <p:txBody>
          <a:bodyPr/>
          <a:lstStyle>
            <a:lvl1pPr>
              <a:defRPr/>
            </a:lvl1pPr>
          </a:lstStyle>
          <a:p>
            <a:endParaRPr lang="ru-RU"/>
          </a:p>
        </p:txBody>
      </p:sp>
      <p:sp>
        <p:nvSpPr>
          <p:cNvPr id="4" name="Номер слайда 5"/>
          <p:cNvSpPr>
            <a:spLocks noGrp="1"/>
          </p:cNvSpPr>
          <p:nvPr>
            <p:ph type="sldNum" sz="quarter" idx="12"/>
          </p:nvPr>
        </p:nvSpPr>
        <p:spPr/>
        <p:txBody>
          <a:bodyPr/>
          <a:lstStyle>
            <a:lvl1pPr>
              <a:defRPr/>
            </a:lvl1pPr>
          </a:lstStyle>
          <a:p>
            <a:fld id="{BA958896-C292-459C-B196-045F7149AC5E}" type="slidenum">
              <a:rPr lang="ru-RU" smtClean="0"/>
              <a:t>‹#›</a:t>
            </a:fld>
            <a:endParaRPr lang="ru-RU"/>
          </a:p>
        </p:txBody>
      </p:sp>
    </p:spTree>
    <p:extLst>
      <p:ext uri="{BB962C8B-B14F-4D97-AF65-F5344CB8AC3E}">
        <p14:creationId xmlns:p14="http://schemas.microsoft.com/office/powerpoint/2010/main" val="3818877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2F063E9B-9703-4A90-B879-E86DE635917D}" type="datetimeFigureOut">
              <a:rPr lang="ru-RU" smtClean="0"/>
              <a:t>18.03.2018</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BA958896-C292-459C-B196-045F7149AC5E}" type="slidenum">
              <a:rPr lang="ru-RU" smtClean="0"/>
              <a:t>‹#›</a:t>
            </a:fld>
            <a:endParaRPr lang="ru-RU"/>
          </a:p>
        </p:txBody>
      </p:sp>
    </p:spTree>
    <p:extLst>
      <p:ext uri="{BB962C8B-B14F-4D97-AF65-F5344CB8AC3E}">
        <p14:creationId xmlns:p14="http://schemas.microsoft.com/office/powerpoint/2010/main" val="113781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2F063E9B-9703-4A90-B879-E86DE635917D}" type="datetimeFigureOut">
              <a:rPr lang="ru-RU" smtClean="0"/>
              <a:t>18.03.2018</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BA958896-C292-459C-B196-045F7149AC5E}" type="slidenum">
              <a:rPr lang="ru-RU" smtClean="0"/>
              <a:t>‹#›</a:t>
            </a:fld>
            <a:endParaRPr lang="ru-RU"/>
          </a:p>
        </p:txBody>
      </p:sp>
    </p:spTree>
    <p:extLst>
      <p:ext uri="{BB962C8B-B14F-4D97-AF65-F5344CB8AC3E}">
        <p14:creationId xmlns:p14="http://schemas.microsoft.com/office/powerpoint/2010/main" val="175458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2F063E9B-9703-4A90-B879-E86DE635917D}" type="datetimeFigureOut">
              <a:rPr lang="ru-RU" smtClean="0"/>
              <a:t>18.03.2018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BA958896-C292-459C-B196-045F7149AC5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1428736"/>
            <a:ext cx="8358246" cy="1470025"/>
          </a:xfrm>
        </p:spPr>
        <p:txBody>
          <a:bodyPr/>
          <a:lstStyle/>
          <a:p>
            <a:r>
              <a:rPr lang="ru-RU" sz="4000" b="1" dirty="0" smtClean="0">
                <a:solidFill>
                  <a:srgbClr val="002060"/>
                </a:solidFill>
                <a:latin typeface="Bookman Old Style" pitchFamily="18" charset="0"/>
              </a:rPr>
              <a:t>«КТО ТАКОЙ ХУДОЖНИК?»</a:t>
            </a:r>
            <a:endParaRPr lang="ru-RU" sz="4000" b="1" dirty="0">
              <a:solidFill>
                <a:srgbClr val="002060"/>
              </a:solidFill>
              <a:latin typeface="Bookman Old Style" pitchFamily="18" charset="0"/>
            </a:endParaRPr>
          </a:p>
        </p:txBody>
      </p:sp>
      <p:sp>
        <p:nvSpPr>
          <p:cNvPr id="3" name="Подзаголовок 2"/>
          <p:cNvSpPr>
            <a:spLocks noGrp="1"/>
          </p:cNvSpPr>
          <p:nvPr>
            <p:ph type="subTitle" idx="1"/>
          </p:nvPr>
        </p:nvSpPr>
        <p:spPr>
          <a:xfrm>
            <a:off x="571472" y="2571744"/>
            <a:ext cx="8143932" cy="642942"/>
          </a:xfrm>
        </p:spPr>
        <p:txBody>
          <a:bodyPr/>
          <a:lstStyle/>
          <a:p>
            <a:r>
              <a:rPr lang="ru-RU" sz="2400" b="1" dirty="0" smtClean="0">
                <a:solidFill>
                  <a:srgbClr val="FF0000"/>
                </a:solidFill>
                <a:latin typeface="Bookman Old Style" pitchFamily="18" charset="0"/>
              </a:rPr>
              <a:t>презентация по познавательному развитию</a:t>
            </a:r>
            <a:endParaRPr lang="ru-RU" sz="2400" b="1" dirty="0">
              <a:solidFill>
                <a:srgbClr val="FF0000"/>
              </a:solidFill>
              <a:latin typeface="Bookman Old Style" pitchFamily="18" charset="0"/>
            </a:endParaRPr>
          </a:p>
        </p:txBody>
      </p:sp>
      <p:pic>
        <p:nvPicPr>
          <p:cNvPr id="14338" name="Picture 2" descr="https://im1-tub-ru.yandex.net/i?id=d223bdc42e4cf4dfcf5bd836b705542b-l&amp;n=13"/>
          <p:cNvPicPr>
            <a:picLocks noChangeAspect="1" noChangeArrowheads="1"/>
          </p:cNvPicPr>
          <p:nvPr/>
        </p:nvPicPr>
        <p:blipFill>
          <a:blip r:embed="rId2" cstate="print"/>
          <a:srcRect/>
          <a:stretch>
            <a:fillRect/>
          </a:stretch>
        </p:blipFill>
        <p:spPr bwMode="auto">
          <a:xfrm>
            <a:off x="6000760" y="3429000"/>
            <a:ext cx="2297052" cy="2928958"/>
          </a:xfrm>
          <a:prstGeom prst="rect">
            <a:avLst/>
          </a:prstGeom>
          <a:noFill/>
        </p:spPr>
      </p:pic>
      <p:pic>
        <p:nvPicPr>
          <p:cNvPr id="14340" name="Picture 4" descr="http://www.arthit.ru/abstract/0085/abstract-art-11.jpg"/>
          <p:cNvPicPr>
            <a:picLocks noChangeAspect="1" noChangeArrowheads="1"/>
          </p:cNvPicPr>
          <p:nvPr/>
        </p:nvPicPr>
        <p:blipFill>
          <a:blip r:embed="rId3"/>
          <a:srcRect/>
          <a:stretch>
            <a:fillRect/>
          </a:stretch>
        </p:blipFill>
        <p:spPr bwMode="auto">
          <a:xfrm>
            <a:off x="3286116" y="3071810"/>
            <a:ext cx="2500298" cy="300961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000108"/>
            <a:ext cx="8643998" cy="4401205"/>
          </a:xfrm>
          <a:prstGeom prst="rect">
            <a:avLst/>
          </a:prstGeom>
        </p:spPr>
        <p:txBody>
          <a:bodyPr wrap="square">
            <a:spAutoFit/>
          </a:bodyPr>
          <a:lstStyle/>
          <a:p>
            <a:r>
              <a:rPr lang="ru-RU" sz="2800" b="1" dirty="0">
                <a:solidFill>
                  <a:schemeClr val="bg1"/>
                </a:solidFill>
                <a:latin typeface="Bookman Old Style" pitchFamily="18" charset="0"/>
              </a:rPr>
              <a:t>Нас окружает большой и удивительный мир. </a:t>
            </a:r>
            <a:endParaRPr lang="ru-RU" sz="2800" b="1" dirty="0" smtClean="0">
              <a:solidFill>
                <a:schemeClr val="bg1"/>
              </a:solidFill>
              <a:latin typeface="Bookman Old Style" pitchFamily="18" charset="0"/>
            </a:endParaRPr>
          </a:p>
          <a:p>
            <a:r>
              <a:rPr lang="ru-RU" sz="2800" b="1" dirty="0" smtClean="0">
                <a:solidFill>
                  <a:schemeClr val="bg1"/>
                </a:solidFill>
                <a:latin typeface="Bookman Old Style" pitchFamily="18" charset="0"/>
              </a:rPr>
              <a:t>Природа</a:t>
            </a:r>
            <a:r>
              <a:rPr lang="ru-RU" sz="2800" b="1" dirty="0">
                <a:solidFill>
                  <a:schemeClr val="bg1"/>
                </a:solidFill>
                <a:latin typeface="Bookman Old Style" pitchFamily="18" charset="0"/>
              </a:rPr>
              <a:t>, предметы, люди. </a:t>
            </a:r>
            <a:endParaRPr lang="ru-RU" sz="2800" b="1" dirty="0" smtClean="0">
              <a:solidFill>
                <a:schemeClr val="bg1"/>
              </a:solidFill>
              <a:latin typeface="Bookman Old Style" pitchFamily="18" charset="0"/>
            </a:endParaRPr>
          </a:p>
          <a:p>
            <a:endParaRPr lang="ru-RU" sz="2800" b="1" dirty="0">
              <a:solidFill>
                <a:schemeClr val="bg1"/>
              </a:solidFill>
              <a:latin typeface="Bookman Old Style" pitchFamily="18" charset="0"/>
            </a:endParaRPr>
          </a:p>
          <a:p>
            <a:r>
              <a:rPr lang="ru-RU" sz="2800" b="1" dirty="0" smtClean="0">
                <a:solidFill>
                  <a:schemeClr val="bg1"/>
                </a:solidFill>
                <a:latin typeface="Bookman Old Style" pitchFamily="18" charset="0"/>
              </a:rPr>
              <a:t>И </a:t>
            </a:r>
            <a:r>
              <a:rPr lang="ru-RU" sz="2800" b="1" dirty="0">
                <a:solidFill>
                  <a:schemeClr val="bg1"/>
                </a:solidFill>
                <a:latin typeface="Bookman Old Style" pitchFamily="18" charset="0"/>
              </a:rPr>
              <a:t>художники хотят, чтобы все видели окружающую нас красоту. </a:t>
            </a:r>
            <a:endParaRPr lang="ru-RU" sz="2800" b="1" dirty="0" smtClean="0">
              <a:solidFill>
                <a:schemeClr val="bg1"/>
              </a:solidFill>
              <a:latin typeface="Bookman Old Style" pitchFamily="18" charset="0"/>
            </a:endParaRPr>
          </a:p>
          <a:p>
            <a:r>
              <a:rPr lang="ru-RU" sz="2800" b="1" dirty="0" smtClean="0">
                <a:solidFill>
                  <a:schemeClr val="bg1"/>
                </a:solidFill>
                <a:latin typeface="Bookman Old Style" pitchFamily="18" charset="0"/>
              </a:rPr>
              <a:t>А </a:t>
            </a:r>
            <a:r>
              <a:rPr lang="ru-RU" sz="2800" b="1" dirty="0">
                <a:solidFill>
                  <a:schemeClr val="bg1"/>
                </a:solidFill>
                <a:latin typeface="Bookman Old Style" pitchFamily="18" charset="0"/>
              </a:rPr>
              <a:t>еще художники передают в своих картинах радость или горе других людей, чтобы мы с вами помогали тем, кому нужна наша помощь.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m1-tub-ru.yandex.net/i?id=6daf595ef84010391be2456960548b42-l&amp;n=1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214282" y="5715016"/>
            <a:ext cx="8715404" cy="923330"/>
          </a:xfrm>
          <a:prstGeom prst="rect">
            <a:avLst/>
          </a:prstGeom>
        </p:spPr>
        <p:txBody>
          <a:bodyPr wrap="square">
            <a:spAutoFit/>
          </a:bodyPr>
          <a:lstStyle/>
          <a:p>
            <a:r>
              <a:rPr lang="ru-RU" b="1" dirty="0">
                <a:solidFill>
                  <a:schemeClr val="bg1"/>
                </a:solidFill>
                <a:latin typeface="Bookman Old Style" pitchFamily="18" charset="0"/>
              </a:rPr>
              <a:t>Какие чувства вызывает </a:t>
            </a:r>
            <a:r>
              <a:rPr lang="ru-RU" b="1" dirty="0" smtClean="0">
                <a:solidFill>
                  <a:schemeClr val="bg1"/>
                </a:solidFill>
                <a:latin typeface="Bookman Old Style" pitchFamily="18" charset="0"/>
              </a:rPr>
              <a:t>картина? Радостно </a:t>
            </a:r>
            <a:r>
              <a:rPr lang="ru-RU" b="1" dirty="0">
                <a:solidFill>
                  <a:schemeClr val="bg1"/>
                </a:solidFill>
                <a:latin typeface="Bookman Old Style" pitchFamily="18" charset="0"/>
              </a:rPr>
              <a:t>или грустно вам на нее </a:t>
            </a:r>
            <a:r>
              <a:rPr lang="ru-RU" b="1" dirty="0" smtClean="0">
                <a:solidFill>
                  <a:schemeClr val="bg1"/>
                </a:solidFill>
                <a:latin typeface="Bookman Old Style" pitchFamily="18" charset="0"/>
              </a:rPr>
              <a:t>смотреть? Что </a:t>
            </a:r>
            <a:r>
              <a:rPr lang="ru-RU" b="1" dirty="0">
                <a:solidFill>
                  <a:schemeClr val="bg1"/>
                </a:solidFill>
                <a:latin typeface="Bookman Old Style" pitchFamily="18" charset="0"/>
              </a:rPr>
              <a:t>самое главное в </a:t>
            </a:r>
            <a:r>
              <a:rPr lang="ru-RU" b="1" dirty="0" smtClean="0">
                <a:solidFill>
                  <a:schemeClr val="bg1"/>
                </a:solidFill>
                <a:latin typeface="Bookman Old Style" pitchFamily="18" charset="0"/>
              </a:rPr>
              <a:t>картине? Опишите </a:t>
            </a:r>
            <a:r>
              <a:rPr lang="ru-RU" b="1" dirty="0">
                <a:solidFill>
                  <a:schemeClr val="bg1"/>
                </a:solidFill>
                <a:latin typeface="Bookman Old Style" pitchFamily="18" charset="0"/>
              </a:rPr>
              <a:t>лица детей.</a:t>
            </a:r>
          </a:p>
          <a:p>
            <a:r>
              <a:rPr lang="ru-RU" b="1" dirty="0">
                <a:solidFill>
                  <a:schemeClr val="bg1"/>
                </a:solidFill>
                <a:latin typeface="Bookman Old Style" pitchFamily="18" charset="0"/>
              </a:rPr>
              <a:t>Что хотел сказать художник В.Перов своим произведением?</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enews.md/media/img/blogs/big/00000026/91ec44ae919d26a24363cb00ede48d3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85728"/>
            <a:ext cx="6786610" cy="923330"/>
          </a:xfrm>
          <a:prstGeom prst="rect">
            <a:avLst/>
          </a:prstGeom>
        </p:spPr>
        <p:txBody>
          <a:bodyPr wrap="square">
            <a:spAutoFit/>
          </a:bodyPr>
          <a:lstStyle/>
          <a:p>
            <a:r>
              <a:rPr lang="ru-RU" b="1" dirty="0">
                <a:solidFill>
                  <a:schemeClr val="bg1"/>
                </a:solidFill>
                <a:latin typeface="Bookman Old Style" pitchFamily="18" charset="0"/>
              </a:rPr>
              <a:t>Ребята, как вы думаете, трудно быть художником? </a:t>
            </a:r>
          </a:p>
          <a:p>
            <a:endParaRPr lang="ru-RU" dirty="0"/>
          </a:p>
        </p:txBody>
      </p:sp>
      <p:sp>
        <p:nvSpPr>
          <p:cNvPr id="3" name="Прямоугольник 2"/>
          <p:cNvSpPr/>
          <p:nvPr/>
        </p:nvSpPr>
        <p:spPr>
          <a:xfrm>
            <a:off x="428596" y="1357298"/>
            <a:ext cx="8429684" cy="2246769"/>
          </a:xfrm>
          <a:prstGeom prst="rect">
            <a:avLst/>
          </a:prstGeom>
        </p:spPr>
        <p:txBody>
          <a:bodyPr wrap="square">
            <a:spAutoFit/>
          </a:bodyPr>
          <a:lstStyle/>
          <a:p>
            <a:r>
              <a:rPr lang="ru-RU" dirty="0" smtClean="0"/>
              <a:t> </a:t>
            </a:r>
            <a:r>
              <a:rPr lang="ru-RU" sz="2000" b="1" dirty="0" smtClean="0">
                <a:solidFill>
                  <a:schemeClr val="bg1"/>
                </a:solidFill>
                <a:latin typeface="Bookman Old Style" pitchFamily="18" charset="0"/>
              </a:rPr>
              <a:t>Да, чтобы создать свои произведения художники много путешествуют, наблюдают, фантазируют. Только потом они рисуют то, что им особенно понравилось. Очень часто у художника не остается времени на отдых и развлечения. Но мы с вами знаем, что о своем здоровье нужно заботиться. Если ты устал, нужно немножко отдохнуть.  </a:t>
            </a:r>
            <a:endParaRPr lang="ru-RU" sz="2000" b="1" dirty="0">
              <a:solidFill>
                <a:schemeClr val="bg1"/>
              </a:solidFill>
              <a:latin typeface="Bookman Old Style" pitchFamily="18" charset="0"/>
            </a:endParaRPr>
          </a:p>
        </p:txBody>
      </p:sp>
      <p:sp>
        <p:nvSpPr>
          <p:cNvPr id="4" name="Прямоугольник 3"/>
          <p:cNvSpPr/>
          <p:nvPr/>
        </p:nvSpPr>
        <p:spPr>
          <a:xfrm>
            <a:off x="4000496" y="3786190"/>
            <a:ext cx="4714908" cy="2585323"/>
          </a:xfrm>
          <a:prstGeom prst="rect">
            <a:avLst/>
          </a:prstGeom>
        </p:spPr>
        <p:txBody>
          <a:bodyPr wrap="square">
            <a:spAutoFit/>
          </a:bodyPr>
          <a:lstStyle/>
          <a:p>
            <a:pPr algn="r"/>
            <a:r>
              <a:rPr lang="ru-RU" b="1" dirty="0">
                <a:solidFill>
                  <a:schemeClr val="bg1"/>
                </a:solidFill>
                <a:latin typeface="Bookman Old Style" pitchFamily="18" charset="0"/>
              </a:rPr>
              <a:t>Раз – подняться, потянуться.</a:t>
            </a:r>
            <a:r>
              <a:rPr lang="ru-RU" b="1" dirty="0" smtClean="0">
                <a:solidFill>
                  <a:schemeClr val="bg1"/>
                </a:solidFill>
                <a:latin typeface="Bookman Old Style" pitchFamily="18" charset="0"/>
              </a:rPr>
              <a:t/>
            </a:r>
            <a:br>
              <a:rPr lang="ru-RU" b="1" dirty="0" smtClean="0">
                <a:solidFill>
                  <a:schemeClr val="bg1"/>
                </a:solidFill>
                <a:latin typeface="Bookman Old Style" pitchFamily="18" charset="0"/>
              </a:rPr>
            </a:br>
            <a:r>
              <a:rPr lang="ru-RU" b="1" dirty="0">
                <a:solidFill>
                  <a:schemeClr val="bg1"/>
                </a:solidFill>
                <a:latin typeface="Bookman Old Style" pitchFamily="18" charset="0"/>
              </a:rPr>
              <a:t>Два – согнуться, разогнуться.</a:t>
            </a:r>
            <a:r>
              <a:rPr lang="ru-RU" b="1" dirty="0" smtClean="0">
                <a:solidFill>
                  <a:schemeClr val="bg1"/>
                </a:solidFill>
                <a:latin typeface="Bookman Old Style" pitchFamily="18" charset="0"/>
              </a:rPr>
              <a:t/>
            </a:r>
            <a:br>
              <a:rPr lang="ru-RU" b="1" dirty="0" smtClean="0">
                <a:solidFill>
                  <a:schemeClr val="bg1"/>
                </a:solidFill>
                <a:latin typeface="Bookman Old Style" pitchFamily="18" charset="0"/>
              </a:rPr>
            </a:br>
            <a:r>
              <a:rPr lang="ru-RU" b="1" dirty="0">
                <a:solidFill>
                  <a:schemeClr val="bg1"/>
                </a:solidFill>
                <a:latin typeface="Bookman Old Style" pitchFamily="18" charset="0"/>
              </a:rPr>
              <a:t>Три – в ладоши три хлопка,</a:t>
            </a:r>
            <a:r>
              <a:rPr lang="ru-RU" b="1" dirty="0" smtClean="0">
                <a:solidFill>
                  <a:schemeClr val="bg1"/>
                </a:solidFill>
                <a:latin typeface="Bookman Old Style" pitchFamily="18" charset="0"/>
              </a:rPr>
              <a:t/>
            </a:r>
            <a:br>
              <a:rPr lang="ru-RU" b="1" dirty="0" smtClean="0">
                <a:solidFill>
                  <a:schemeClr val="bg1"/>
                </a:solidFill>
                <a:latin typeface="Bookman Old Style" pitchFamily="18" charset="0"/>
              </a:rPr>
            </a:br>
            <a:r>
              <a:rPr lang="ru-RU" b="1" dirty="0">
                <a:solidFill>
                  <a:schemeClr val="bg1"/>
                </a:solidFill>
                <a:latin typeface="Bookman Old Style" pitchFamily="18" charset="0"/>
              </a:rPr>
              <a:t>Головою три кивка.</a:t>
            </a:r>
            <a:r>
              <a:rPr lang="ru-RU" b="1" dirty="0" smtClean="0">
                <a:solidFill>
                  <a:schemeClr val="bg1"/>
                </a:solidFill>
                <a:latin typeface="Bookman Old Style" pitchFamily="18" charset="0"/>
              </a:rPr>
              <a:t/>
            </a:r>
            <a:br>
              <a:rPr lang="ru-RU" b="1" dirty="0" smtClean="0">
                <a:solidFill>
                  <a:schemeClr val="bg1"/>
                </a:solidFill>
                <a:latin typeface="Bookman Old Style" pitchFamily="18" charset="0"/>
              </a:rPr>
            </a:br>
            <a:r>
              <a:rPr lang="ru-RU" b="1" dirty="0">
                <a:solidFill>
                  <a:schemeClr val="bg1"/>
                </a:solidFill>
                <a:latin typeface="Bookman Old Style" pitchFamily="18" charset="0"/>
              </a:rPr>
              <a:t>На четыре руки шире.</a:t>
            </a:r>
            <a:r>
              <a:rPr lang="ru-RU" b="1" dirty="0" smtClean="0">
                <a:solidFill>
                  <a:schemeClr val="bg1"/>
                </a:solidFill>
                <a:latin typeface="Bookman Old Style" pitchFamily="18" charset="0"/>
              </a:rPr>
              <a:t/>
            </a:r>
            <a:br>
              <a:rPr lang="ru-RU" b="1" dirty="0" smtClean="0">
                <a:solidFill>
                  <a:schemeClr val="bg1"/>
                </a:solidFill>
                <a:latin typeface="Bookman Old Style" pitchFamily="18" charset="0"/>
              </a:rPr>
            </a:br>
            <a:r>
              <a:rPr lang="ru-RU" b="1" dirty="0">
                <a:solidFill>
                  <a:schemeClr val="bg1"/>
                </a:solidFill>
                <a:latin typeface="Bookman Old Style" pitchFamily="18" charset="0"/>
              </a:rPr>
              <a:t>Пять - руками помахать.</a:t>
            </a:r>
            <a:r>
              <a:rPr lang="ru-RU" b="1" dirty="0" smtClean="0">
                <a:solidFill>
                  <a:schemeClr val="bg1"/>
                </a:solidFill>
                <a:latin typeface="Bookman Old Style" pitchFamily="18" charset="0"/>
              </a:rPr>
              <a:t/>
            </a:r>
            <a:br>
              <a:rPr lang="ru-RU" b="1" dirty="0" smtClean="0">
                <a:solidFill>
                  <a:schemeClr val="bg1"/>
                </a:solidFill>
                <a:latin typeface="Bookman Old Style" pitchFamily="18" charset="0"/>
              </a:rPr>
            </a:br>
            <a:r>
              <a:rPr lang="ru-RU" b="1" dirty="0">
                <a:solidFill>
                  <a:schemeClr val="bg1"/>
                </a:solidFill>
                <a:latin typeface="Bookman Old Style" pitchFamily="18" charset="0"/>
              </a:rPr>
              <a:t>Шесть – на место тихо сесть.</a:t>
            </a:r>
            <a:r>
              <a:rPr lang="ru-RU" b="1" dirty="0" smtClean="0">
                <a:solidFill>
                  <a:schemeClr val="bg1"/>
                </a:solidFill>
                <a:latin typeface="Bookman Old Style" pitchFamily="18" charset="0"/>
              </a:rPr>
              <a:t/>
            </a:r>
            <a:br>
              <a:rPr lang="ru-RU" b="1" dirty="0" smtClean="0">
                <a:solidFill>
                  <a:schemeClr val="bg1"/>
                </a:solidFill>
                <a:latin typeface="Bookman Old Style" pitchFamily="18" charset="0"/>
              </a:rPr>
            </a:br>
            <a:r>
              <a:rPr lang="ru-RU" b="1" dirty="0">
                <a:solidFill>
                  <a:schemeClr val="bg1"/>
                </a:solidFill>
                <a:latin typeface="Bookman Old Style" pitchFamily="18" charset="0"/>
              </a:rPr>
              <a:t>Будем дружно рисовать,</a:t>
            </a:r>
            <a:r>
              <a:rPr lang="ru-RU" b="1" dirty="0" smtClean="0">
                <a:solidFill>
                  <a:schemeClr val="bg1"/>
                </a:solidFill>
                <a:latin typeface="Bookman Old Style" pitchFamily="18" charset="0"/>
              </a:rPr>
              <a:t/>
            </a:r>
            <a:br>
              <a:rPr lang="ru-RU" b="1" dirty="0" smtClean="0">
                <a:solidFill>
                  <a:schemeClr val="bg1"/>
                </a:solidFill>
                <a:latin typeface="Bookman Old Style" pitchFamily="18" charset="0"/>
              </a:rPr>
            </a:br>
            <a:r>
              <a:rPr lang="ru-RU" b="1" dirty="0">
                <a:solidFill>
                  <a:schemeClr val="bg1"/>
                </a:solidFill>
                <a:latin typeface="Bookman Old Style" pitchFamily="18" charset="0"/>
              </a:rPr>
              <a:t>И картины создавать</a:t>
            </a:r>
            <a:r>
              <a:rPr lang="ru-RU"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nevsepic.com.ua/uploads/posts/2011-10/1319381453_www.nevsepic.com.ua-5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photoblogs.ru/20130113/87862970376098_37c6a7dfbf0405b43e152655c0daf67ebc81cc83681636.jpg"/>
          <p:cNvPicPr>
            <a:picLocks noChangeAspect="1" noChangeArrowheads="1"/>
          </p:cNvPicPr>
          <p:nvPr/>
        </p:nvPicPr>
        <p:blipFill>
          <a:blip r:embed="rId2"/>
          <a:srcRect/>
          <a:stretch>
            <a:fillRect/>
          </a:stretch>
        </p:blipFill>
        <p:spPr bwMode="auto">
          <a:xfrm>
            <a:off x="0" y="38099"/>
            <a:ext cx="9144000" cy="68199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857232"/>
            <a:ext cx="8215370" cy="3539430"/>
          </a:xfrm>
          <a:prstGeom prst="rect">
            <a:avLst/>
          </a:prstGeom>
        </p:spPr>
        <p:txBody>
          <a:bodyPr wrap="square">
            <a:spAutoFit/>
          </a:bodyPr>
          <a:lstStyle/>
          <a:p>
            <a:r>
              <a:rPr lang="ru-RU" sz="2800" b="1" dirty="0">
                <a:solidFill>
                  <a:schemeClr val="bg1"/>
                </a:solidFill>
                <a:latin typeface="Bookman Old Style" pitchFamily="18" charset="0"/>
              </a:rPr>
              <a:t>Чтобы картина получилась по-настоящему красивой, художник, как настоящий волшебник подбирает краски, смешивает их. Давайте мы тоже попробуем смешать краски и получить новые оттенки. Но делать мы это будем не на палитре, а в волшебных баночках</a:t>
            </a:r>
            <a:r>
              <a:rPr lang="ru-RU" sz="2800" dirty="0"/>
              <a:t>. </a:t>
            </a:r>
          </a:p>
        </p:txBody>
      </p:sp>
      <p:sp>
        <p:nvSpPr>
          <p:cNvPr id="4" name="Прямоугольник 3"/>
          <p:cNvSpPr/>
          <p:nvPr/>
        </p:nvSpPr>
        <p:spPr>
          <a:xfrm>
            <a:off x="214282" y="5214950"/>
            <a:ext cx="8715404" cy="1169551"/>
          </a:xfrm>
          <a:prstGeom prst="rect">
            <a:avLst/>
          </a:prstGeom>
        </p:spPr>
        <p:txBody>
          <a:bodyPr wrap="square">
            <a:spAutoFit/>
          </a:bodyPr>
          <a:lstStyle/>
          <a:p>
            <a:r>
              <a:rPr lang="ru-RU" sz="1400" b="1" dirty="0">
                <a:solidFill>
                  <a:schemeClr val="bg1"/>
                </a:solidFill>
                <a:latin typeface="Bookman Old Style" pitchFamily="18" charset="0"/>
              </a:rPr>
              <a:t>Детям предлагается получить разные оттенки цветов. Дети называют по две краски, которые нужно смешать, чтобы получить новый цвет или оттенок. Педагог смешивает краски, показывает детям результат. Дети называют получившийся цвет или оттенок. Можно использовать другой вариант игры, когда педагог спрашивает какие цвета нужно смешать, чтобы получить тот или иной цвет или оттенок.</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714356"/>
            <a:ext cx="7429552" cy="3108543"/>
          </a:xfrm>
          <a:prstGeom prst="rect">
            <a:avLst/>
          </a:prstGeom>
        </p:spPr>
        <p:txBody>
          <a:bodyPr wrap="square">
            <a:spAutoFit/>
          </a:bodyPr>
          <a:lstStyle/>
          <a:p>
            <a:r>
              <a:rPr lang="ru-RU" sz="2800" b="1" dirty="0">
                <a:solidFill>
                  <a:schemeClr val="bg1"/>
                </a:solidFill>
                <a:latin typeface="Bookman Old Style" pitchFamily="18" charset="0"/>
              </a:rPr>
              <a:t>Профессия художника имеет много разновидностей.</a:t>
            </a:r>
          </a:p>
          <a:p>
            <a:r>
              <a:rPr lang="ru-RU" sz="2800" b="1" dirty="0">
                <a:solidFill>
                  <a:schemeClr val="bg1"/>
                </a:solidFill>
                <a:latin typeface="Bookman Old Style" pitchFamily="18" charset="0"/>
              </a:rPr>
              <a:t>-Ребята кто такой живописец, портретист, реставратор, театральный художник, художник по костюмам, художник-мультипликатор?</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85728"/>
            <a:ext cx="8358246" cy="5940088"/>
          </a:xfrm>
          <a:prstGeom prst="rect">
            <a:avLst/>
          </a:prstGeom>
        </p:spPr>
        <p:txBody>
          <a:bodyPr wrap="square">
            <a:spAutoFit/>
          </a:bodyPr>
          <a:lstStyle/>
          <a:p>
            <a:r>
              <a:rPr lang="ru-RU" sz="2000" b="1" dirty="0" smtClean="0">
                <a:solidFill>
                  <a:schemeClr val="bg1"/>
                </a:solidFill>
                <a:latin typeface="Bookman Old Style" pitchFamily="18" charset="0"/>
              </a:rPr>
              <a:t>Живописец  </a:t>
            </a:r>
            <a:r>
              <a:rPr lang="ru-RU" sz="2000" b="1" dirty="0">
                <a:solidFill>
                  <a:schemeClr val="bg1"/>
                </a:solidFill>
                <a:latin typeface="Bookman Old Style" pitchFamily="18" charset="0"/>
              </a:rPr>
              <a:t>любит рисовать пейзажи – это любимые уголки природы, разные времена года.</a:t>
            </a:r>
          </a:p>
          <a:p>
            <a:r>
              <a:rPr lang="ru-RU" sz="2000" b="1" dirty="0" smtClean="0">
                <a:solidFill>
                  <a:schemeClr val="bg1"/>
                </a:solidFill>
                <a:latin typeface="Bookman Old Style" pitchFamily="18" charset="0"/>
              </a:rPr>
              <a:t>Портретист </a:t>
            </a:r>
            <a:r>
              <a:rPr lang="ru-RU" sz="2000" b="1" dirty="0">
                <a:solidFill>
                  <a:schemeClr val="bg1"/>
                </a:solidFill>
                <a:latin typeface="Bookman Old Style" pitchFamily="18" charset="0"/>
              </a:rPr>
              <a:t>рисует лицо человека или во весь рост, передаёт черты лица человека, его характер.</a:t>
            </a:r>
          </a:p>
          <a:p>
            <a:r>
              <a:rPr lang="ru-RU" sz="2000" b="1" dirty="0" smtClean="0">
                <a:solidFill>
                  <a:schemeClr val="bg1"/>
                </a:solidFill>
                <a:latin typeface="Bookman Old Style" pitchFamily="18" charset="0"/>
              </a:rPr>
              <a:t>Реставратор </a:t>
            </a:r>
            <a:r>
              <a:rPr lang="ru-RU" sz="2000" b="1" dirty="0">
                <a:solidFill>
                  <a:schemeClr val="bg1"/>
                </a:solidFill>
                <a:latin typeface="Bookman Old Style" pitchFamily="18" charset="0"/>
              </a:rPr>
              <a:t>– это человек, который обновляет старые или испорченные предметы старины, картины. При помощи этих людей мы можем увидеть картины, которые были нарисованы несколько столетий назад.</a:t>
            </a:r>
          </a:p>
          <a:p>
            <a:r>
              <a:rPr lang="ru-RU" sz="2000" b="1" dirty="0" smtClean="0">
                <a:solidFill>
                  <a:schemeClr val="bg1"/>
                </a:solidFill>
                <a:latin typeface="Bookman Old Style" pitchFamily="18" charset="0"/>
              </a:rPr>
              <a:t>Театральный </a:t>
            </a:r>
            <a:r>
              <a:rPr lang="ru-RU" sz="2000" b="1" dirty="0">
                <a:solidFill>
                  <a:schemeClr val="bg1"/>
                </a:solidFill>
                <a:latin typeface="Bookman Old Style" pitchFamily="18" charset="0"/>
              </a:rPr>
              <a:t>художник. Без его работы не проходит не одно представление в театре. Только он умеет и знает, как оформить сцену. Увидев сцену, мы с вами понимаем, в какое время года, внутри здания или на улице идёт действие.</a:t>
            </a:r>
          </a:p>
          <a:p>
            <a:r>
              <a:rPr lang="ru-RU" sz="2000" b="1" dirty="0" smtClean="0">
                <a:solidFill>
                  <a:schemeClr val="bg1"/>
                </a:solidFill>
                <a:latin typeface="Bookman Old Style" pitchFamily="18" charset="0"/>
              </a:rPr>
              <a:t>Художник </a:t>
            </a:r>
            <a:r>
              <a:rPr lang="ru-RU" sz="2000" b="1" dirty="0">
                <a:solidFill>
                  <a:schemeClr val="bg1"/>
                </a:solidFill>
                <a:latin typeface="Bookman Old Style" pitchFamily="18" charset="0"/>
              </a:rPr>
              <a:t>по костюмам придумывает новые модели разнообразных и красивых костюм.</a:t>
            </a:r>
          </a:p>
          <a:p>
            <a:r>
              <a:rPr lang="ru-RU" sz="2000" b="1" dirty="0" smtClean="0">
                <a:solidFill>
                  <a:schemeClr val="bg1"/>
                </a:solidFill>
                <a:latin typeface="Bookman Old Style" pitchFamily="18" charset="0"/>
              </a:rPr>
              <a:t>Художник-мультипликатор </a:t>
            </a:r>
            <a:r>
              <a:rPr lang="ru-RU" sz="2000" b="1" dirty="0">
                <a:solidFill>
                  <a:schemeClr val="bg1"/>
                </a:solidFill>
                <a:latin typeface="Bookman Old Style" pitchFamily="18" charset="0"/>
              </a:rPr>
              <a:t>для создания новых мультфильмов рисует интересную историю на бумаге.</a:t>
            </a:r>
          </a:p>
          <a:p>
            <a:r>
              <a:rPr lang="ru-RU" sz="2000" b="1" dirty="0">
                <a:solidFill>
                  <a:schemeClr val="bg1"/>
                </a:solidFill>
                <a:latin typeface="Bookman Old Style" pitchFamily="18" charset="0"/>
              </a:rPr>
              <a:t>При помощи этих людей мы на экранах телевизоров видим очень много сказок.</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im1-tub-ru.yandex.net/i?id=8f6ce43fcfe6ad7082cbca22ceb95fce-l&amp;n=13"/>
          <p:cNvPicPr>
            <a:picLocks noChangeAspect="1" noChangeArrowheads="1"/>
          </p:cNvPicPr>
          <p:nvPr/>
        </p:nvPicPr>
        <p:blipFill>
          <a:blip r:embed="rId2"/>
          <a:srcRect/>
          <a:stretch>
            <a:fillRect/>
          </a:stretch>
        </p:blipFill>
        <p:spPr bwMode="auto">
          <a:xfrm>
            <a:off x="357158" y="214290"/>
            <a:ext cx="4010025" cy="3333750"/>
          </a:xfrm>
          <a:prstGeom prst="rect">
            <a:avLst/>
          </a:prstGeom>
          <a:noFill/>
        </p:spPr>
      </p:pic>
      <p:pic>
        <p:nvPicPr>
          <p:cNvPr id="32772" name="Picture 4" descr="http://gl.weburg.net/00/events/5/24013/original/495847.jpg"/>
          <p:cNvPicPr>
            <a:picLocks noChangeAspect="1" noChangeArrowheads="1"/>
          </p:cNvPicPr>
          <p:nvPr/>
        </p:nvPicPr>
        <p:blipFill>
          <a:blip r:embed="rId3"/>
          <a:srcRect/>
          <a:stretch>
            <a:fillRect/>
          </a:stretch>
        </p:blipFill>
        <p:spPr bwMode="auto">
          <a:xfrm>
            <a:off x="4572000" y="214290"/>
            <a:ext cx="4357718" cy="3357586"/>
          </a:xfrm>
          <a:prstGeom prst="rect">
            <a:avLst/>
          </a:prstGeom>
          <a:noFill/>
        </p:spPr>
      </p:pic>
      <p:pic>
        <p:nvPicPr>
          <p:cNvPr id="32774" name="Picture 6" descr="http://img.scoop.it/-M78boNI2eK2QUUB6GqFHTl72eJkfbmt4t8yenImKBVvK0kTmF0xjctABnaLJIm9"/>
          <p:cNvPicPr>
            <a:picLocks noChangeAspect="1" noChangeArrowheads="1"/>
          </p:cNvPicPr>
          <p:nvPr/>
        </p:nvPicPr>
        <p:blipFill>
          <a:blip r:embed="rId4"/>
          <a:srcRect/>
          <a:stretch>
            <a:fillRect/>
          </a:stretch>
        </p:blipFill>
        <p:spPr bwMode="auto">
          <a:xfrm>
            <a:off x="428596" y="3714752"/>
            <a:ext cx="4448175" cy="2838450"/>
          </a:xfrm>
          <a:prstGeom prst="rect">
            <a:avLst/>
          </a:prstGeom>
          <a:noFill/>
        </p:spPr>
      </p:pic>
      <p:pic>
        <p:nvPicPr>
          <p:cNvPr id="32776" name="Picture 8" descr="http://www.favslist.com/photos/pages/x1/Animator-1455799683-141248.jpg"/>
          <p:cNvPicPr>
            <a:picLocks noChangeAspect="1" noChangeArrowheads="1"/>
          </p:cNvPicPr>
          <p:nvPr/>
        </p:nvPicPr>
        <p:blipFill>
          <a:blip r:embed="rId5"/>
          <a:srcRect/>
          <a:stretch>
            <a:fillRect/>
          </a:stretch>
        </p:blipFill>
        <p:spPr bwMode="auto">
          <a:xfrm>
            <a:off x="4914900" y="3714752"/>
            <a:ext cx="3871942" cy="278608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rudus.narod.ru/img/96.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6" name="Прямоугольник 5"/>
          <p:cNvSpPr/>
          <p:nvPr/>
        </p:nvSpPr>
        <p:spPr>
          <a:xfrm>
            <a:off x="4000496" y="6072206"/>
            <a:ext cx="488787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smtClean="0">
                <a:ln w="11430"/>
                <a:solidFill>
                  <a:schemeClr val="bg1"/>
                </a:solidFill>
                <a:effectLst>
                  <a:outerShdw blurRad="76200" dist="50800" dir="5400000" algn="tl" rotWithShape="0">
                    <a:srgbClr val="000000">
                      <a:alpha val="65000"/>
                    </a:srgbClr>
                  </a:outerShdw>
                </a:effectLst>
                <a:latin typeface="Bookman Old Style" pitchFamily="18" charset="0"/>
              </a:rPr>
              <a:t>В.Васнецов «Богатыри»</a:t>
            </a:r>
            <a:endParaRPr lang="ru-RU" sz="2800" b="1" cap="none" spc="50" dirty="0">
              <a:ln w="11430"/>
              <a:solidFill>
                <a:schemeClr val="bg1"/>
              </a:solidFill>
              <a:effectLst>
                <a:outerShdw blurRad="76200" dist="50800" dir="5400000" algn="tl" rotWithShape="0">
                  <a:srgbClr val="000000">
                    <a:alpha val="65000"/>
                  </a:srgbClr>
                </a:outerShdw>
              </a:effectLst>
              <a:latin typeface="Bookman Old Styl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allday1.com/imagedb/a8/2/f77cf59ddbaf00619bd7c5b878d3c.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im2-tub-ru.yandex.net/i?id=e269ad15cf075b1292061c22a6b25d50-l&amp;n=13"/>
          <p:cNvPicPr>
            <a:picLocks noChangeAspect="1" noChangeArrowheads="1"/>
          </p:cNvPicPr>
          <p:nvPr/>
        </p:nvPicPr>
        <p:blipFill>
          <a:blip r:embed="rId2"/>
          <a:srcRect/>
          <a:stretch>
            <a:fillRect/>
          </a:stretch>
        </p:blipFill>
        <p:spPr bwMode="auto">
          <a:xfrm>
            <a:off x="214282" y="214290"/>
            <a:ext cx="8715436" cy="642942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4.bp.blogspot.com/-1GKKcyIcUnI/UrctKWJ51sI/AAAAAAAAAOw/3RQcbkOZD0U/s1600/IMG_0055_1_.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journal.cerkov.ru/files/2014/11/13208-1u.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gov.cap.ru/home/12/1/2007/rz/fest/3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spletnik.ru/img/__post/09/09bdbdaca52972e70bfb859d5e251433_78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428596" y="428604"/>
            <a:ext cx="807249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Bookman Old Style" pitchFamily="18" charset="0"/>
                <a:cs typeface="Tahoma" pitchFamily="34" charset="0"/>
              </a:rPr>
              <a:t>Игра “Кто быстрее”.</a:t>
            </a:r>
            <a:endParaRPr kumimoji="0" lang="ru-RU" sz="2000" b="1" i="0" u="none" strike="noStrike" cap="none" normalizeH="0" baseline="0" dirty="0" smtClean="0">
              <a:ln>
                <a:noFill/>
              </a:ln>
              <a:solidFill>
                <a:schemeClr val="bg1"/>
              </a:solidFill>
              <a:effectLst/>
              <a:latin typeface="Bookman Old Styl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bg1"/>
              </a:solidFill>
              <a:effectLst/>
              <a:latin typeface="Bookman Old Styl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Bookman Old Style" pitchFamily="18" charset="0"/>
                <a:cs typeface="Arial" pitchFamily="34" charset="0"/>
              </a:rPr>
              <a:t>Для работы взял ХУДОЖНИК</a:t>
            </a:r>
            <a:br>
              <a:rPr kumimoji="0" lang="ru-RU" sz="2000" b="1" i="0" u="none" strike="noStrike" cap="none" normalizeH="0" baseline="0" dirty="0" smtClean="0">
                <a:ln>
                  <a:noFill/>
                </a:ln>
                <a:solidFill>
                  <a:schemeClr val="bg1"/>
                </a:solidFill>
                <a:effectLst/>
                <a:latin typeface="Bookman Old Style" pitchFamily="18" charset="0"/>
                <a:cs typeface="Arial" pitchFamily="34" charset="0"/>
              </a:rPr>
            </a:br>
            <a:r>
              <a:rPr kumimoji="0" lang="ru-RU" sz="2000" b="1" i="0" u="none" strike="noStrike" cap="none" normalizeH="0" baseline="0" dirty="0" smtClean="0">
                <a:ln>
                  <a:noFill/>
                </a:ln>
                <a:solidFill>
                  <a:schemeClr val="bg1"/>
                </a:solidFill>
                <a:effectLst/>
                <a:latin typeface="Bookman Old Style" pitchFamily="18" charset="0"/>
                <a:cs typeface="Arial" pitchFamily="34" charset="0"/>
              </a:rPr>
              <a:t>Кисти, краски и мольберт.</a:t>
            </a:r>
            <a:br>
              <a:rPr kumimoji="0" lang="ru-RU" sz="2000" b="1" i="0" u="none" strike="noStrike" cap="none" normalizeH="0" baseline="0" dirty="0" smtClean="0">
                <a:ln>
                  <a:noFill/>
                </a:ln>
                <a:solidFill>
                  <a:schemeClr val="bg1"/>
                </a:solidFill>
                <a:effectLst/>
                <a:latin typeface="Bookman Old Style" pitchFamily="18" charset="0"/>
                <a:cs typeface="Arial" pitchFamily="34" charset="0"/>
              </a:rPr>
            </a:br>
            <a:r>
              <a:rPr kumimoji="0" lang="ru-RU" sz="2000" b="1" i="0" u="none" strike="noStrike" cap="none" normalizeH="0" baseline="0" dirty="0" smtClean="0">
                <a:ln>
                  <a:noFill/>
                </a:ln>
                <a:solidFill>
                  <a:schemeClr val="bg1"/>
                </a:solidFill>
                <a:effectLst/>
                <a:latin typeface="Bookman Old Style" pitchFamily="18" charset="0"/>
                <a:cs typeface="Arial" pitchFamily="34" charset="0"/>
              </a:rPr>
              <a:t>Нарисует даже дождик –</a:t>
            </a:r>
            <a:br>
              <a:rPr kumimoji="0" lang="ru-RU" sz="2000" b="1" i="0" u="none" strike="noStrike" cap="none" normalizeH="0" baseline="0" dirty="0" smtClean="0">
                <a:ln>
                  <a:noFill/>
                </a:ln>
                <a:solidFill>
                  <a:schemeClr val="bg1"/>
                </a:solidFill>
                <a:effectLst/>
                <a:latin typeface="Bookman Old Style" pitchFamily="18" charset="0"/>
                <a:cs typeface="Arial" pitchFamily="34" charset="0"/>
              </a:rPr>
            </a:br>
            <a:r>
              <a:rPr kumimoji="0" lang="ru-RU" sz="2000" b="1" i="0" u="none" strike="noStrike" cap="none" normalizeH="0" baseline="0" dirty="0" smtClean="0">
                <a:ln>
                  <a:noFill/>
                </a:ln>
                <a:solidFill>
                  <a:schemeClr val="bg1"/>
                </a:solidFill>
                <a:effectLst/>
                <a:latin typeface="Bookman Old Style" pitchFamily="18" charset="0"/>
                <a:cs typeface="Arial" pitchFamily="34" charset="0"/>
              </a:rPr>
              <a:t>Или, хочешь, твой портрет?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bg1"/>
              </a:solidFill>
              <a:effectLst/>
              <a:latin typeface="Bookman Old Style"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Bookman Old Style" pitchFamily="18" charset="0"/>
                <a:cs typeface="Tahoma" pitchFamily="34" charset="0"/>
              </a:rPr>
              <a:t>Итак, ручки наши готовы рисовать, осталось провести весёлую разминку “Кто быстрее”.</a:t>
            </a:r>
            <a:endParaRPr kumimoji="0" lang="ru-RU" sz="2000" b="1" i="0" u="none" strike="noStrike" cap="none" normalizeH="0" baseline="0" dirty="0" smtClean="0">
              <a:ln>
                <a:noFill/>
              </a:ln>
              <a:solidFill>
                <a:schemeClr val="bg1"/>
              </a:solidFill>
              <a:effectLst/>
              <a:latin typeface="Bookman Old Styl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Bookman Old Style" pitchFamily="18" charset="0"/>
                <a:cs typeface="Tahoma" pitchFamily="34" charset="0"/>
              </a:rPr>
              <a:t>Ребята мы с вами разделимся на две команды. Перед вами у каждой команды стоят мольберты. На каждом прикреплён большой лист бумаги с нарисованными, но не раскрашенными предметами (предметы по количеству участников). Вам нужно по очереди выходить к своему мольберту и раскрашивать один из предметов. Выигрывает команда, которая быстрее, правильнее, аккуратнее выполнит задание, и получит в приз листы бумаги для будущего рисунка.</a:t>
            </a:r>
            <a:endParaRPr kumimoji="0" lang="ru-RU" sz="2000" b="1" i="0" u="none" strike="noStrike" cap="none" normalizeH="0" baseline="0" dirty="0" smtClean="0">
              <a:ln>
                <a:noFill/>
              </a:ln>
              <a:solidFill>
                <a:schemeClr val="bg1"/>
              </a:solidFill>
              <a:effectLst/>
              <a:latin typeface="Bookman Old Style" pitchFamily="18"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dolmedia.ru/wp-content/uploads/2016/12/image_image_9637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t03.kakprosto.ru/tumb/680/images/article/2011/9/14/1_525504d225ea8525504d225ee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music-oblako.ru/img.php?aHR0cHM6Ly9pLnl0aW1nLmNvbS92aS9KMGtkLTN5ZWxBVS9tYXhyZXNkZWZhdWx0LmpwZw==.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428596" y="6000768"/>
            <a:ext cx="850112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spc="50" dirty="0" smtClean="0">
                <a:ln w="11430"/>
                <a:solidFill>
                  <a:schemeClr val="bg1"/>
                </a:solidFill>
                <a:effectLst>
                  <a:outerShdw blurRad="76200" dist="50800" dir="5400000" algn="tl" rotWithShape="0">
                    <a:srgbClr val="000000">
                      <a:alpha val="65000"/>
                    </a:srgbClr>
                  </a:outerShdw>
                </a:effectLst>
                <a:latin typeface="Bookman Old Style" pitchFamily="18" charset="0"/>
              </a:rPr>
              <a:t>И. Шишкин «Утро в сосновом бору»</a:t>
            </a:r>
            <a:endParaRPr lang="ru-RU" sz="2800" b="1" cap="none" spc="50" dirty="0">
              <a:ln w="11430"/>
              <a:solidFill>
                <a:schemeClr val="bg1"/>
              </a:solidFill>
              <a:effectLst>
                <a:outerShdw blurRad="76200" dist="50800" dir="5400000" algn="tl" rotWithShape="0">
                  <a:srgbClr val="000000">
                    <a:alpha val="65000"/>
                  </a:srgbClr>
                </a:outerShdw>
              </a:effectLst>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m1-tub-ru.yandex.net/i?id=6daf595ef84010391be2456960548b42-l&amp;n=1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428596" y="6000768"/>
            <a:ext cx="850112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spc="50" dirty="0" smtClean="0">
                <a:ln w="11430"/>
                <a:solidFill>
                  <a:schemeClr val="bg1"/>
                </a:solidFill>
                <a:effectLst>
                  <a:outerShdw blurRad="76200" dist="50800" dir="5400000" algn="tl" rotWithShape="0">
                    <a:srgbClr val="000000">
                      <a:alpha val="65000"/>
                    </a:srgbClr>
                  </a:outerShdw>
                </a:effectLst>
                <a:latin typeface="Bookman Old Style" pitchFamily="18" charset="0"/>
              </a:rPr>
              <a:t>В. Перов «Тройка»</a:t>
            </a:r>
            <a:endParaRPr lang="ru-RU" sz="2800" b="1" cap="none" spc="50" dirty="0">
              <a:ln w="11430"/>
              <a:solidFill>
                <a:schemeClr val="bg1"/>
              </a:solidFill>
              <a:effectLst>
                <a:outerShdw blurRad="76200" dist="50800" dir="5400000" algn="tl" rotWithShape="0">
                  <a:srgbClr val="000000">
                    <a:alpha val="65000"/>
                  </a:srgbClr>
                </a:outerShdw>
              </a:effectLst>
              <a:latin typeface="Bookman Old Style"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m1-tub-ru.yandex.net/i?id=e44b1406bf7de08f3fd8da332dfd02e8-l&amp;n=1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428596" y="6000768"/>
            <a:ext cx="8501122"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smtClean="0">
                <a:ln w="11430"/>
                <a:solidFill>
                  <a:schemeClr val="bg1"/>
                </a:solidFill>
                <a:effectLst>
                  <a:outerShdw blurRad="76200" dist="50800" dir="5400000" algn="tl" rotWithShape="0">
                    <a:srgbClr val="000000">
                      <a:alpha val="65000"/>
                    </a:srgbClr>
                  </a:outerShdw>
                </a:effectLst>
                <a:latin typeface="Bookman Old Style" pitchFamily="18" charset="0"/>
              </a:rPr>
              <a:t>Ф. Решетников «Опять двойка»</a:t>
            </a:r>
            <a:endParaRPr lang="ru-RU" sz="2800" b="1" cap="none" spc="50" dirty="0">
              <a:ln w="11430"/>
              <a:solidFill>
                <a:schemeClr val="bg1"/>
              </a:solidFill>
              <a:effectLst>
                <a:outerShdw blurRad="76200" dist="50800" dir="5400000" algn="tl" rotWithShape="0">
                  <a:srgbClr val="000000">
                    <a:alpha val="65000"/>
                  </a:srgbClr>
                </a:outerShdw>
              </a:effectLst>
              <a:latin typeface="Bookman Old Styl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642918"/>
            <a:ext cx="7858180" cy="5262979"/>
          </a:xfrm>
          <a:prstGeom prst="rect">
            <a:avLst/>
          </a:prstGeom>
        </p:spPr>
        <p:txBody>
          <a:bodyPr wrap="square">
            <a:spAutoFit/>
          </a:bodyPr>
          <a:lstStyle/>
          <a:p>
            <a:pPr algn="r"/>
            <a:r>
              <a:rPr lang="ru-RU" sz="2400" b="1" dirty="0" smtClean="0">
                <a:solidFill>
                  <a:schemeClr val="bg1"/>
                </a:solidFill>
                <a:latin typeface="Bookman Old Style" pitchFamily="18" charset="0"/>
              </a:rPr>
              <a:t>ЗАГАДКА</a:t>
            </a:r>
          </a:p>
          <a:p>
            <a:endParaRPr lang="ru-RU" sz="2400" b="1" dirty="0" smtClean="0">
              <a:solidFill>
                <a:schemeClr val="bg1"/>
              </a:solidFill>
              <a:latin typeface="Bookman Old Style" pitchFamily="18" charset="0"/>
            </a:endParaRPr>
          </a:p>
          <a:p>
            <a:r>
              <a:rPr lang="ru-RU" sz="3200" b="1" dirty="0" smtClean="0">
                <a:solidFill>
                  <a:schemeClr val="bg1"/>
                </a:solidFill>
                <a:latin typeface="Bookman Old Style" pitchFamily="18" charset="0"/>
              </a:rPr>
              <a:t>Здравствуйте</a:t>
            </a:r>
            <a:r>
              <a:rPr lang="ru-RU" sz="3200" b="1" dirty="0">
                <a:solidFill>
                  <a:schemeClr val="bg1"/>
                </a:solidFill>
                <a:latin typeface="Bookman Old Style" pitchFamily="18" charset="0"/>
              </a:rPr>
              <a:t>, ребята. </a:t>
            </a:r>
            <a:endParaRPr lang="ru-RU" sz="3200" b="1" dirty="0" smtClean="0">
              <a:solidFill>
                <a:schemeClr val="bg1"/>
              </a:solidFill>
              <a:latin typeface="Bookman Old Style" pitchFamily="18" charset="0"/>
            </a:endParaRPr>
          </a:p>
          <a:p>
            <a:r>
              <a:rPr lang="ru-RU" sz="3200" b="1" dirty="0" smtClean="0">
                <a:solidFill>
                  <a:schemeClr val="bg1"/>
                </a:solidFill>
                <a:latin typeface="Bookman Old Style" pitchFamily="18" charset="0"/>
              </a:rPr>
              <a:t>Угадайте</a:t>
            </a:r>
            <a:r>
              <a:rPr lang="ru-RU" sz="3200" b="1" dirty="0">
                <a:solidFill>
                  <a:schemeClr val="bg1"/>
                </a:solidFill>
                <a:latin typeface="Bookman Old Style" pitchFamily="18" charset="0"/>
              </a:rPr>
              <a:t>, кто я?</a:t>
            </a:r>
          </a:p>
          <a:p>
            <a:r>
              <a:rPr lang="ru-RU" sz="3200" b="1" dirty="0">
                <a:solidFill>
                  <a:schemeClr val="bg1"/>
                </a:solidFill>
                <a:latin typeface="Bookman Old Style" pitchFamily="18" charset="0"/>
              </a:rPr>
              <a:t>У меня есть карандаш,</a:t>
            </a:r>
          </a:p>
          <a:p>
            <a:r>
              <a:rPr lang="ru-RU" sz="3200" b="1" dirty="0">
                <a:solidFill>
                  <a:schemeClr val="bg1"/>
                </a:solidFill>
                <a:latin typeface="Bookman Old Style" pitchFamily="18" charset="0"/>
              </a:rPr>
              <a:t>Разноцветная гуашь,</a:t>
            </a:r>
          </a:p>
          <a:p>
            <a:r>
              <a:rPr lang="ru-RU" sz="3200" b="1" dirty="0">
                <a:solidFill>
                  <a:schemeClr val="bg1"/>
                </a:solidFill>
                <a:latin typeface="Bookman Old Style" pitchFamily="18" charset="0"/>
              </a:rPr>
              <a:t>Акварель, палитра, кисть</a:t>
            </a:r>
          </a:p>
          <a:p>
            <a:r>
              <a:rPr lang="ru-RU" sz="3200" b="1" dirty="0">
                <a:solidFill>
                  <a:schemeClr val="bg1"/>
                </a:solidFill>
                <a:latin typeface="Bookman Old Style" pitchFamily="18" charset="0"/>
              </a:rPr>
              <a:t>И бумаги плотный лист,</a:t>
            </a:r>
          </a:p>
          <a:p>
            <a:r>
              <a:rPr lang="ru-RU" sz="3200" b="1" dirty="0">
                <a:solidFill>
                  <a:schemeClr val="bg1"/>
                </a:solidFill>
                <a:latin typeface="Bookman Old Style" pitchFamily="18" charset="0"/>
              </a:rPr>
              <a:t>А еще – мольберт-треножник,</a:t>
            </a:r>
          </a:p>
          <a:p>
            <a:r>
              <a:rPr lang="ru-RU" sz="3200" b="1" dirty="0">
                <a:solidFill>
                  <a:schemeClr val="bg1"/>
                </a:solidFill>
                <a:latin typeface="Bookman Old Style" pitchFamily="18" charset="0"/>
              </a:rPr>
              <a:t>Потому что </a:t>
            </a:r>
            <a:r>
              <a:rPr lang="ru-RU" sz="3200" b="1" dirty="0" smtClean="0">
                <a:solidFill>
                  <a:schemeClr val="bg1"/>
                </a:solidFill>
                <a:latin typeface="Bookman Old Style" pitchFamily="18" charset="0"/>
              </a:rPr>
              <a:t>я</a:t>
            </a:r>
          </a:p>
          <a:p>
            <a:pPr algn="r"/>
            <a:r>
              <a:rPr lang="ru-RU" sz="3200" b="1" dirty="0" smtClean="0">
                <a:solidFill>
                  <a:schemeClr val="bg1"/>
                </a:solidFill>
                <a:latin typeface="Bookman Old Style" pitchFamily="18" charset="0"/>
              </a:rPr>
              <a:t> </a:t>
            </a:r>
            <a:r>
              <a:rPr lang="ru-RU" sz="3200" b="1" dirty="0">
                <a:solidFill>
                  <a:schemeClr val="bg1"/>
                </a:solidFill>
                <a:latin typeface="Bookman Old Style" pitchFamily="18" charset="0"/>
              </a:rPr>
              <a:t>…художник</a:t>
            </a:r>
            <a:r>
              <a:rPr lang="ru-RU" sz="320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071546"/>
            <a:ext cx="8143932" cy="3970318"/>
          </a:xfrm>
          <a:prstGeom prst="rect">
            <a:avLst/>
          </a:prstGeom>
        </p:spPr>
        <p:txBody>
          <a:bodyPr wrap="square">
            <a:spAutoFit/>
          </a:bodyPr>
          <a:lstStyle/>
          <a:p>
            <a:r>
              <a:rPr lang="ru-RU" sz="2800" b="1" dirty="0" smtClean="0">
                <a:solidFill>
                  <a:schemeClr val="bg1"/>
                </a:solidFill>
                <a:latin typeface="Bookman Old Style" pitchFamily="18" charset="0"/>
              </a:rPr>
              <a:t>Замечательная </a:t>
            </a:r>
            <a:r>
              <a:rPr lang="ru-RU" sz="2800" b="1" dirty="0">
                <a:solidFill>
                  <a:schemeClr val="bg1"/>
                </a:solidFill>
                <a:latin typeface="Bookman Old Style" pitchFamily="18" charset="0"/>
              </a:rPr>
              <a:t>профессия художник. Стоит ему взять бумагу, кисти, краски. Ничего не было на бумаге, но вот появились первые линии: одна, другая - картина готова.</a:t>
            </a:r>
            <a:r>
              <a:rPr lang="ru-RU" sz="2800" b="1" dirty="0" smtClean="0">
                <a:solidFill>
                  <a:schemeClr val="bg1"/>
                </a:solidFill>
                <a:latin typeface="Bookman Old Style" pitchFamily="18" charset="0"/>
              </a:rPr>
              <a:t/>
            </a:r>
            <a:br>
              <a:rPr lang="ru-RU" sz="2800" b="1" dirty="0" smtClean="0">
                <a:solidFill>
                  <a:schemeClr val="bg1"/>
                </a:solidFill>
                <a:latin typeface="Bookman Old Style" pitchFamily="18" charset="0"/>
              </a:rPr>
            </a:br>
            <a:r>
              <a:rPr lang="ru-RU" sz="2800" b="1" dirty="0">
                <a:solidFill>
                  <a:schemeClr val="bg1"/>
                </a:solidFill>
                <a:latin typeface="Bookman Old Style" pitchFamily="18" charset="0"/>
              </a:rPr>
              <a:t>Художник может нарисовать всё: дом, лес, людей, животных. А картины художник пишет. И пишет по своему замыслу, как писатель.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http://photoshopia.ru/clipart/data/1227/medium/1442070139761_photoshopia_ru.png"/>
          <p:cNvPicPr>
            <a:picLocks noChangeAspect="1" noChangeArrowheads="1"/>
          </p:cNvPicPr>
          <p:nvPr/>
        </p:nvPicPr>
        <p:blipFill>
          <a:blip r:embed="rId2" cstate="print"/>
          <a:srcRect/>
          <a:stretch>
            <a:fillRect/>
          </a:stretch>
        </p:blipFill>
        <p:spPr bwMode="auto">
          <a:xfrm>
            <a:off x="623830" y="642918"/>
            <a:ext cx="1876499" cy="1933913"/>
          </a:xfrm>
          <a:prstGeom prst="rect">
            <a:avLst/>
          </a:prstGeom>
          <a:noFill/>
        </p:spPr>
      </p:pic>
      <p:pic>
        <p:nvPicPr>
          <p:cNvPr id="24578" name="Picture 2" descr="http://www.playing-field.ru/img/2015/052217/2928835"/>
          <p:cNvPicPr>
            <a:picLocks noChangeAspect="1" noChangeArrowheads="1"/>
          </p:cNvPicPr>
          <p:nvPr/>
        </p:nvPicPr>
        <p:blipFill>
          <a:blip r:embed="rId3" cstate="print"/>
          <a:srcRect/>
          <a:stretch>
            <a:fillRect/>
          </a:stretch>
        </p:blipFill>
        <p:spPr bwMode="auto">
          <a:xfrm>
            <a:off x="1285852" y="5357826"/>
            <a:ext cx="1714512" cy="1333033"/>
          </a:xfrm>
          <a:prstGeom prst="rect">
            <a:avLst/>
          </a:prstGeom>
          <a:noFill/>
        </p:spPr>
      </p:pic>
      <p:pic>
        <p:nvPicPr>
          <p:cNvPr id="24588" name="Picture 12" descr="http://www.beluys.com/clipart/pictures/95.png"/>
          <p:cNvPicPr>
            <a:picLocks noChangeAspect="1" noChangeArrowheads="1"/>
          </p:cNvPicPr>
          <p:nvPr/>
        </p:nvPicPr>
        <p:blipFill>
          <a:blip r:embed="rId4"/>
          <a:srcRect/>
          <a:stretch>
            <a:fillRect/>
          </a:stretch>
        </p:blipFill>
        <p:spPr bwMode="auto">
          <a:xfrm>
            <a:off x="2214546" y="357166"/>
            <a:ext cx="6715172" cy="5072098"/>
          </a:xfrm>
          <a:prstGeom prst="rect">
            <a:avLst/>
          </a:prstGeom>
          <a:noFill/>
        </p:spPr>
      </p:pic>
      <p:sp>
        <p:nvSpPr>
          <p:cNvPr id="3" name="Прямоугольник 2"/>
          <p:cNvSpPr/>
          <p:nvPr/>
        </p:nvSpPr>
        <p:spPr>
          <a:xfrm>
            <a:off x="214282" y="642918"/>
            <a:ext cx="2571768" cy="5386090"/>
          </a:xfrm>
          <a:prstGeom prst="rect">
            <a:avLst/>
          </a:prstGeom>
        </p:spPr>
        <p:txBody>
          <a:bodyPr wrap="square">
            <a:spAutoFit/>
          </a:bodyPr>
          <a:lstStyle/>
          <a:p>
            <a:r>
              <a:rPr lang="ru-RU" sz="2400" dirty="0"/>
              <a:t> </a:t>
            </a:r>
            <a:r>
              <a:rPr lang="ru-RU" sz="2000" b="1" dirty="0">
                <a:solidFill>
                  <a:schemeClr val="bg1"/>
                </a:solidFill>
                <a:latin typeface="Bookman Old Style" pitchFamily="18" charset="0"/>
              </a:rPr>
              <a:t>А чем занимается художник? </a:t>
            </a:r>
          </a:p>
          <a:p>
            <a:r>
              <a:rPr lang="ru-RU" sz="2000" b="1" dirty="0" smtClean="0">
                <a:solidFill>
                  <a:schemeClr val="bg1"/>
                </a:solidFill>
                <a:latin typeface="Bookman Old Style" pitchFamily="18" charset="0"/>
              </a:rPr>
              <a:t>Правильно</a:t>
            </a:r>
            <a:r>
              <a:rPr lang="ru-RU" sz="2000" b="1" dirty="0">
                <a:solidFill>
                  <a:schemeClr val="bg1"/>
                </a:solidFill>
                <a:latin typeface="Bookman Old Style" pitchFamily="18" charset="0"/>
              </a:rPr>
              <a:t>, художник – это человек, который занимается изобразительным искусством, создаёт картины, художественные произведения. А давайте назовем помощников художника? </a:t>
            </a:r>
          </a:p>
        </p:txBody>
      </p:sp>
      <p:sp>
        <p:nvSpPr>
          <p:cNvPr id="2" name="Прямоугольник 1"/>
          <p:cNvSpPr/>
          <p:nvPr/>
        </p:nvSpPr>
        <p:spPr>
          <a:xfrm>
            <a:off x="2786050" y="5500702"/>
            <a:ext cx="6072230" cy="1200329"/>
          </a:xfrm>
          <a:prstGeom prst="rect">
            <a:avLst/>
          </a:prstGeom>
        </p:spPr>
        <p:txBody>
          <a:bodyPr wrap="square">
            <a:spAutoFit/>
          </a:bodyPr>
          <a:lstStyle/>
          <a:p>
            <a:pPr algn="r"/>
            <a:r>
              <a:rPr lang="ru-RU" b="1" dirty="0">
                <a:solidFill>
                  <a:schemeClr val="bg1"/>
                </a:solidFill>
                <a:latin typeface="Bookman Old Style" pitchFamily="18" charset="0"/>
              </a:rPr>
              <a:t>«корзина» </a:t>
            </a:r>
            <a:r>
              <a:rPr lang="ru-RU" b="1" dirty="0" smtClean="0">
                <a:solidFill>
                  <a:schemeClr val="bg1"/>
                </a:solidFill>
                <a:latin typeface="Bookman Old Style" pitchFamily="18" charset="0"/>
              </a:rPr>
              <a:t>художника: бумага </a:t>
            </a:r>
            <a:r>
              <a:rPr lang="ru-RU" b="1" dirty="0">
                <a:solidFill>
                  <a:schemeClr val="bg1"/>
                </a:solidFill>
                <a:latin typeface="Bookman Old Style" pitchFamily="18" charset="0"/>
              </a:rPr>
              <a:t>для рисования, гуашь, пастель, краски, кисти, карандаш простой, карандаши цветные, палитра, </a:t>
            </a:r>
            <a:r>
              <a:rPr lang="ru-RU" b="1" dirty="0" smtClean="0">
                <a:solidFill>
                  <a:schemeClr val="bg1"/>
                </a:solidFill>
                <a:latin typeface="Bookman Old Style" pitchFamily="18" charset="0"/>
              </a:rPr>
              <a:t>тряпочка</a:t>
            </a:r>
            <a:endParaRPr lang="ru-RU" b="1" dirty="0">
              <a:solidFill>
                <a:schemeClr val="bg1"/>
              </a:solidFill>
              <a:latin typeface="Bookman Old Styl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000100" y="642918"/>
            <a:ext cx="728667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bg1"/>
                </a:solidFill>
                <a:effectLst/>
                <a:latin typeface="Bookman Old Style" pitchFamily="18" charset="0"/>
                <a:cs typeface="Arial" pitchFamily="34" charset="0"/>
              </a:rPr>
              <a:t>Я люблю купаться в краске.</a:t>
            </a:r>
            <a:br>
              <a:rPr kumimoji="0" lang="ru-RU" sz="1800" b="1" i="0" u="none" strike="noStrike" cap="none" normalizeH="0" baseline="0" dirty="0" smtClean="0">
                <a:ln>
                  <a:noFill/>
                </a:ln>
                <a:solidFill>
                  <a:schemeClr val="bg1"/>
                </a:solidFill>
                <a:effectLst/>
                <a:latin typeface="Bookman Old Style" pitchFamily="18" charset="0"/>
                <a:cs typeface="Arial" pitchFamily="34" charset="0"/>
              </a:rPr>
            </a:br>
            <a:r>
              <a:rPr kumimoji="0" lang="ru-RU" sz="1800" b="1" i="0" u="none" strike="noStrike" cap="none" normalizeH="0" baseline="0" dirty="0" smtClean="0">
                <a:ln>
                  <a:noFill/>
                </a:ln>
                <a:solidFill>
                  <a:schemeClr val="bg1"/>
                </a:solidFill>
                <a:effectLst/>
                <a:latin typeface="Bookman Old Style" pitchFamily="18" charset="0"/>
                <a:cs typeface="Arial" pitchFamily="34" charset="0"/>
              </a:rPr>
              <a:t>Совершенно без опаски</a:t>
            </a:r>
            <a:br>
              <a:rPr kumimoji="0" lang="ru-RU" sz="1800" b="1" i="0" u="none" strike="noStrike" cap="none" normalizeH="0" baseline="0" dirty="0" smtClean="0">
                <a:ln>
                  <a:noFill/>
                </a:ln>
                <a:solidFill>
                  <a:schemeClr val="bg1"/>
                </a:solidFill>
                <a:effectLst/>
                <a:latin typeface="Bookman Old Style" pitchFamily="18" charset="0"/>
                <a:cs typeface="Arial" pitchFamily="34" charset="0"/>
              </a:rPr>
            </a:br>
            <a:r>
              <a:rPr kumimoji="0" lang="ru-RU" sz="1800" b="1" i="0" u="none" strike="noStrike" cap="none" normalizeH="0" baseline="0" dirty="0" smtClean="0">
                <a:ln>
                  <a:noFill/>
                </a:ln>
                <a:solidFill>
                  <a:schemeClr val="bg1"/>
                </a:solidFill>
                <a:effectLst/>
                <a:latin typeface="Bookman Old Style" pitchFamily="18" charset="0"/>
                <a:cs typeface="Arial" pitchFamily="34" charset="0"/>
              </a:rPr>
              <a:t>С головою окунаюсь,</a:t>
            </a:r>
            <a:br>
              <a:rPr kumimoji="0" lang="ru-RU" sz="1800" b="1" i="0" u="none" strike="noStrike" cap="none" normalizeH="0" baseline="0" dirty="0" smtClean="0">
                <a:ln>
                  <a:noFill/>
                </a:ln>
                <a:solidFill>
                  <a:schemeClr val="bg1"/>
                </a:solidFill>
                <a:effectLst/>
                <a:latin typeface="Bookman Old Style" pitchFamily="18" charset="0"/>
                <a:cs typeface="Arial" pitchFamily="34" charset="0"/>
              </a:rPr>
            </a:br>
            <a:r>
              <a:rPr kumimoji="0" lang="ru-RU" sz="1800" b="1" i="0" u="none" strike="noStrike" cap="none" normalizeH="0" baseline="0" dirty="0" smtClean="0">
                <a:ln>
                  <a:noFill/>
                </a:ln>
                <a:solidFill>
                  <a:schemeClr val="bg1"/>
                </a:solidFill>
                <a:effectLst/>
                <a:latin typeface="Bookman Old Style" pitchFamily="18" charset="0"/>
                <a:cs typeface="Arial" pitchFamily="34" charset="0"/>
              </a:rPr>
              <a:t>А потом, не вытираюсь,</a:t>
            </a:r>
            <a:br>
              <a:rPr kumimoji="0" lang="ru-RU" sz="1800" b="1" i="0" u="none" strike="noStrike" cap="none" normalizeH="0" baseline="0" dirty="0" smtClean="0">
                <a:ln>
                  <a:noFill/>
                </a:ln>
                <a:solidFill>
                  <a:schemeClr val="bg1"/>
                </a:solidFill>
                <a:effectLst/>
                <a:latin typeface="Bookman Old Style" pitchFamily="18" charset="0"/>
                <a:cs typeface="Arial" pitchFamily="34" charset="0"/>
              </a:rPr>
            </a:br>
            <a:r>
              <a:rPr kumimoji="0" lang="ru-RU" sz="1800" b="1" i="0" u="none" strike="noStrike" cap="none" normalizeH="0" baseline="0" dirty="0" smtClean="0">
                <a:ln>
                  <a:noFill/>
                </a:ln>
                <a:solidFill>
                  <a:schemeClr val="bg1"/>
                </a:solidFill>
                <a:effectLst/>
                <a:latin typeface="Bookman Old Style" pitchFamily="18" charset="0"/>
                <a:cs typeface="Arial" pitchFamily="34" charset="0"/>
              </a:rPr>
              <a:t>По бумажному листу</a:t>
            </a:r>
            <a:br>
              <a:rPr kumimoji="0" lang="ru-RU" sz="1800" b="1" i="0" u="none" strike="noStrike" cap="none" normalizeH="0" baseline="0" dirty="0" smtClean="0">
                <a:ln>
                  <a:noFill/>
                </a:ln>
                <a:solidFill>
                  <a:schemeClr val="bg1"/>
                </a:solidFill>
                <a:effectLst/>
                <a:latin typeface="Bookman Old Style" pitchFamily="18" charset="0"/>
                <a:cs typeface="Arial" pitchFamily="34" charset="0"/>
              </a:rPr>
            </a:br>
            <a:r>
              <a:rPr kumimoji="0" lang="ru-RU" sz="1800" b="1" i="0" u="none" strike="noStrike" cap="none" normalizeH="0" baseline="0" dirty="0" smtClean="0">
                <a:ln>
                  <a:noFill/>
                </a:ln>
                <a:solidFill>
                  <a:schemeClr val="bg1"/>
                </a:solidFill>
                <a:effectLst/>
                <a:latin typeface="Bookman Old Style" pitchFamily="18" charset="0"/>
                <a:cs typeface="Arial" pitchFamily="34" charset="0"/>
              </a:rPr>
              <a:t>Или тканному холсту</a:t>
            </a:r>
            <a:br>
              <a:rPr kumimoji="0" lang="ru-RU" sz="1800" b="1" i="0" u="none" strike="noStrike" cap="none" normalizeH="0" baseline="0" dirty="0" smtClean="0">
                <a:ln>
                  <a:noFill/>
                </a:ln>
                <a:solidFill>
                  <a:schemeClr val="bg1"/>
                </a:solidFill>
                <a:effectLst/>
                <a:latin typeface="Bookman Old Style" pitchFamily="18" charset="0"/>
                <a:cs typeface="Arial" pitchFamily="34" charset="0"/>
              </a:rPr>
            </a:br>
            <a:r>
              <a:rPr kumimoji="0" lang="ru-RU" sz="1800" b="1" i="0" u="none" strike="noStrike" cap="none" normalizeH="0" baseline="0" dirty="0" smtClean="0">
                <a:ln>
                  <a:noFill/>
                </a:ln>
                <a:solidFill>
                  <a:schemeClr val="bg1"/>
                </a:solidFill>
                <a:effectLst/>
                <a:latin typeface="Bookman Old Style" pitchFamily="18" charset="0"/>
                <a:cs typeface="Arial" pitchFamily="34" charset="0"/>
              </a:rPr>
              <a:t>Влево, вправо, вверх и вниз</a:t>
            </a:r>
            <a:br>
              <a:rPr kumimoji="0" lang="ru-RU" sz="1800" b="1" i="0" u="none" strike="noStrike" cap="none" normalizeH="0" baseline="0" dirty="0" smtClean="0">
                <a:ln>
                  <a:noFill/>
                </a:ln>
                <a:solidFill>
                  <a:schemeClr val="bg1"/>
                </a:solidFill>
                <a:effectLst/>
                <a:latin typeface="Bookman Old Style" pitchFamily="18" charset="0"/>
                <a:cs typeface="Arial" pitchFamily="34" charset="0"/>
              </a:rPr>
            </a:br>
            <a:r>
              <a:rPr kumimoji="0" lang="ru-RU" sz="1800" b="1" i="0" u="none" strike="noStrike" cap="none" normalizeH="0" baseline="0" dirty="0" smtClean="0">
                <a:ln>
                  <a:noFill/>
                </a:ln>
                <a:solidFill>
                  <a:schemeClr val="bg1"/>
                </a:solidFill>
                <a:effectLst/>
                <a:latin typeface="Bookman Old Style" pitchFamily="18" charset="0"/>
                <a:cs typeface="Arial" pitchFamily="34" charset="0"/>
              </a:rPr>
              <a:t>Я гуляю. Кто я? </a:t>
            </a:r>
            <a:r>
              <a:rPr kumimoji="0" lang="ru-RU" sz="1800" b="1" i="1" u="none" strike="noStrike" cap="none" normalizeH="0" baseline="0" dirty="0" smtClean="0">
                <a:ln>
                  <a:noFill/>
                </a:ln>
                <a:solidFill>
                  <a:schemeClr val="bg1"/>
                </a:solidFill>
                <a:effectLst/>
                <a:latin typeface="Bookman Old Style" pitchFamily="18" charset="0"/>
                <a:cs typeface="Arial" pitchFamily="34" charset="0"/>
              </a:rPr>
              <a:t>(Кисть)</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bg1"/>
              </a:solidFill>
              <a:effectLst/>
              <a:latin typeface="Bookman Old Style"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bg1"/>
                </a:solidFill>
                <a:effectLst/>
                <a:latin typeface="Bookman Old Style" pitchFamily="18" charset="0"/>
                <a:cs typeface="Arial" pitchFamily="34" charset="0"/>
              </a:rPr>
              <a:t>Вот тебе помощник деревянный.</a:t>
            </a:r>
            <a:br>
              <a:rPr kumimoji="0" lang="ru-RU" sz="1800" b="1" i="0" u="none" strike="noStrike" cap="none" normalizeH="0" baseline="0" dirty="0" smtClean="0">
                <a:ln>
                  <a:noFill/>
                </a:ln>
                <a:solidFill>
                  <a:schemeClr val="bg1"/>
                </a:solidFill>
                <a:effectLst/>
                <a:latin typeface="Bookman Old Style" pitchFamily="18" charset="0"/>
                <a:cs typeface="Arial" pitchFamily="34" charset="0"/>
              </a:rPr>
            </a:br>
            <a:r>
              <a:rPr kumimoji="0" lang="ru-RU" sz="1800" b="1" i="0" u="none" strike="noStrike" cap="none" normalizeH="0" baseline="0" dirty="0" smtClean="0">
                <a:ln>
                  <a:noFill/>
                </a:ln>
                <a:solidFill>
                  <a:schemeClr val="bg1"/>
                </a:solidFill>
                <a:effectLst/>
                <a:latin typeface="Bookman Old Style" pitchFamily="18" charset="0"/>
                <a:cs typeface="Arial" pitchFamily="34" charset="0"/>
              </a:rPr>
              <a:t>Должен быть он острым постоянно.</a:t>
            </a:r>
            <a:br>
              <a:rPr kumimoji="0" lang="ru-RU" sz="1800" b="1" i="0" u="none" strike="noStrike" cap="none" normalizeH="0" baseline="0" dirty="0" smtClean="0">
                <a:ln>
                  <a:noFill/>
                </a:ln>
                <a:solidFill>
                  <a:schemeClr val="bg1"/>
                </a:solidFill>
                <a:effectLst/>
                <a:latin typeface="Bookman Old Style" pitchFamily="18" charset="0"/>
                <a:cs typeface="Arial" pitchFamily="34" charset="0"/>
              </a:rPr>
            </a:br>
            <a:r>
              <a:rPr kumimoji="0" lang="ru-RU" sz="1800" b="1" i="0" u="none" strike="noStrike" cap="none" normalizeH="0" baseline="0" dirty="0" smtClean="0">
                <a:ln>
                  <a:noFill/>
                </a:ln>
                <a:solidFill>
                  <a:schemeClr val="bg1"/>
                </a:solidFill>
                <a:effectLst/>
                <a:latin typeface="Bookman Old Style" pitchFamily="18" charset="0"/>
                <a:cs typeface="Arial" pitchFamily="34" charset="0"/>
              </a:rPr>
              <a:t>Контур, натюрморт, портрет, пейзаж</a:t>
            </a:r>
            <a:br>
              <a:rPr kumimoji="0" lang="ru-RU" sz="1800" b="1" i="0" u="none" strike="noStrike" cap="none" normalizeH="0" baseline="0" dirty="0" smtClean="0">
                <a:ln>
                  <a:noFill/>
                </a:ln>
                <a:solidFill>
                  <a:schemeClr val="bg1"/>
                </a:solidFill>
                <a:effectLst/>
                <a:latin typeface="Bookman Old Style" pitchFamily="18" charset="0"/>
                <a:cs typeface="Arial" pitchFamily="34" charset="0"/>
              </a:rPr>
            </a:br>
            <a:r>
              <a:rPr kumimoji="0" lang="ru-RU" sz="1800" b="1" i="0" u="none" strike="noStrike" cap="none" normalizeH="0" baseline="0" dirty="0" smtClean="0">
                <a:ln>
                  <a:noFill/>
                </a:ln>
                <a:solidFill>
                  <a:schemeClr val="bg1"/>
                </a:solidFill>
                <a:effectLst/>
                <a:latin typeface="Bookman Old Style" pitchFamily="18" charset="0"/>
                <a:cs typeface="Arial" pitchFamily="34" charset="0"/>
              </a:rPr>
              <a:t>Быстро нарисует… </a:t>
            </a:r>
            <a:r>
              <a:rPr kumimoji="0" lang="ru-RU" sz="1800" b="1" i="1" u="none" strike="noStrike" cap="none" normalizeH="0" baseline="0" dirty="0" smtClean="0">
                <a:ln>
                  <a:noFill/>
                </a:ln>
                <a:solidFill>
                  <a:schemeClr val="bg1"/>
                </a:solidFill>
                <a:effectLst/>
                <a:latin typeface="Bookman Old Style" pitchFamily="18" charset="0"/>
                <a:cs typeface="Arial" pitchFamily="34" charset="0"/>
              </a:rPr>
              <a:t>(Карандаш)</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bg1"/>
              </a:solidFill>
              <a:effectLst/>
              <a:latin typeface="Bookman Old Styl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bg1"/>
                </a:solidFill>
                <a:effectLst/>
                <a:latin typeface="Bookman Old Style" pitchFamily="18" charset="0"/>
                <a:cs typeface="Arial" pitchFamily="34" charset="0"/>
              </a:rPr>
              <a:t>Чтобы ноты разложить,</a:t>
            </a:r>
            <a:br>
              <a:rPr kumimoji="0" lang="ru-RU" sz="1800" b="1" i="0" u="none" strike="noStrike" cap="none" normalizeH="0" baseline="0" dirty="0" smtClean="0">
                <a:ln>
                  <a:noFill/>
                </a:ln>
                <a:solidFill>
                  <a:schemeClr val="bg1"/>
                </a:solidFill>
                <a:effectLst/>
                <a:latin typeface="Bookman Old Style" pitchFamily="18" charset="0"/>
                <a:cs typeface="Arial" pitchFamily="34" charset="0"/>
              </a:rPr>
            </a:br>
            <a:r>
              <a:rPr kumimoji="0" lang="ru-RU" sz="1800" b="1" i="0" u="none" strike="noStrike" cap="none" normalizeH="0" baseline="0" dirty="0" smtClean="0">
                <a:ln>
                  <a:noFill/>
                </a:ln>
                <a:solidFill>
                  <a:schemeClr val="bg1"/>
                </a:solidFill>
                <a:effectLst/>
                <a:latin typeface="Bookman Old Style" pitchFamily="18" charset="0"/>
                <a:cs typeface="Arial" pitchFamily="34" charset="0"/>
              </a:rPr>
              <a:t>У музыкантов есть пюпитры,</a:t>
            </a:r>
            <a:br>
              <a:rPr kumimoji="0" lang="ru-RU" sz="1800" b="1" i="0" u="none" strike="noStrike" cap="none" normalizeH="0" baseline="0" dirty="0" smtClean="0">
                <a:ln>
                  <a:noFill/>
                </a:ln>
                <a:solidFill>
                  <a:schemeClr val="bg1"/>
                </a:solidFill>
                <a:effectLst/>
                <a:latin typeface="Bookman Old Style" pitchFamily="18" charset="0"/>
                <a:cs typeface="Arial" pitchFamily="34" charset="0"/>
              </a:rPr>
            </a:br>
            <a:r>
              <a:rPr kumimoji="0" lang="ru-RU" sz="1800" b="1" i="0" u="none" strike="noStrike" cap="none" normalizeH="0" baseline="0" dirty="0" smtClean="0">
                <a:ln>
                  <a:noFill/>
                </a:ln>
                <a:solidFill>
                  <a:schemeClr val="bg1"/>
                </a:solidFill>
                <a:effectLst/>
                <a:latin typeface="Bookman Old Style" pitchFamily="18" charset="0"/>
                <a:cs typeface="Arial" pitchFamily="34" charset="0"/>
              </a:rPr>
              <a:t>А чтобы краски разводить,</a:t>
            </a:r>
            <a:br>
              <a:rPr kumimoji="0" lang="ru-RU" sz="1800" b="1" i="0" u="none" strike="noStrike" cap="none" normalizeH="0" baseline="0" dirty="0" smtClean="0">
                <a:ln>
                  <a:noFill/>
                </a:ln>
                <a:solidFill>
                  <a:schemeClr val="bg1"/>
                </a:solidFill>
                <a:effectLst/>
                <a:latin typeface="Bookman Old Style" pitchFamily="18" charset="0"/>
                <a:cs typeface="Arial" pitchFamily="34" charset="0"/>
              </a:rPr>
            </a:br>
            <a:r>
              <a:rPr kumimoji="0" lang="ru-RU" sz="1800" b="1" i="0" u="none" strike="noStrike" cap="none" normalizeH="0" baseline="0" dirty="0" smtClean="0">
                <a:ln>
                  <a:noFill/>
                </a:ln>
                <a:solidFill>
                  <a:schemeClr val="bg1"/>
                </a:solidFill>
                <a:effectLst/>
                <a:latin typeface="Bookman Old Style" pitchFamily="18" charset="0"/>
                <a:cs typeface="Arial" pitchFamily="34" charset="0"/>
              </a:rPr>
              <a:t>Художникам нужны… </a:t>
            </a:r>
            <a:r>
              <a:rPr kumimoji="0" lang="ru-RU" sz="1800" b="1" i="1" u="none" strike="noStrike" cap="none" normalizeH="0" baseline="0" dirty="0" smtClean="0">
                <a:ln>
                  <a:noFill/>
                </a:ln>
                <a:solidFill>
                  <a:schemeClr val="bg1"/>
                </a:solidFill>
                <a:effectLst/>
                <a:latin typeface="Bookman Old Style" pitchFamily="18" charset="0"/>
                <a:cs typeface="Arial" pitchFamily="34" charset="0"/>
              </a:rPr>
              <a:t>(Палитры)</a:t>
            </a:r>
            <a:endParaRPr kumimoji="0" lang="ru-RU" sz="1800" b="1" i="0" u="none" strike="noStrike" cap="none" normalizeH="0" baseline="0" dirty="0" smtClean="0">
              <a:ln>
                <a:noFill/>
              </a:ln>
              <a:solidFill>
                <a:schemeClr val="bg1"/>
              </a:solidFill>
              <a:effectLst/>
              <a:latin typeface="Bookman Old Style" pitchFamily="18" charset="0"/>
              <a:cs typeface="Arial" pitchFamily="34" charset="0"/>
            </a:endParaRPr>
          </a:p>
        </p:txBody>
      </p:sp>
    </p:spTree>
  </p:cSld>
  <p:clrMapOvr>
    <a:masterClrMapping/>
  </p:clrMapOvr>
</p:sld>
</file>

<file path=ppt/theme/theme1.xml><?xml version="1.0" encoding="utf-8"?>
<a:theme xmlns:a="http://schemas.openxmlformats.org/drawingml/2006/main" name="Тема15">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TotalTime>
  <Words>515</Words>
  <Application>Microsoft Office PowerPoint</Application>
  <PresentationFormat>Экран (4:3)</PresentationFormat>
  <Paragraphs>53</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Bookman Old Style</vt:lpstr>
      <vt:lpstr>Calibri</vt:lpstr>
      <vt:lpstr>Tahoma</vt:lpstr>
      <vt:lpstr>Тема15</vt:lpstr>
      <vt:lpstr>«КТО ТАКОЙ ХУДОЖНИК?»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«КТО ТАКОЙ ХУДОЖНИК?»</dc:title>
  <dc:creator>User</dc:creator>
  <cp:lastModifiedBy>User pc</cp:lastModifiedBy>
  <cp:revision>11</cp:revision>
  <dcterms:created xsi:type="dcterms:W3CDTF">2017-01-22T17:35:09Z</dcterms:created>
  <dcterms:modified xsi:type="dcterms:W3CDTF">2018-03-18T15:30:11Z</dcterms:modified>
</cp:coreProperties>
</file>