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0" r:id="rId14"/>
    <p:sldId id="273" r:id="rId15"/>
    <p:sldId id="27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28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13E3E-F32E-473E-BCAF-176190D252C6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ACFC6D-B2CA-44FA-9CE7-FD9D04B3F53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 advClick="0" advTm="3000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13E3E-F32E-473E-BCAF-176190D252C6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CFC6D-B2CA-44FA-9CE7-FD9D04B3F5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13E3E-F32E-473E-BCAF-176190D252C6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CFC6D-B2CA-44FA-9CE7-FD9D04B3F5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3000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13E3E-F32E-473E-BCAF-176190D252C6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ACFC6D-B2CA-44FA-9CE7-FD9D04B3F53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 advClick="0" advTm="3000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13E3E-F32E-473E-BCAF-176190D252C6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ACFC6D-B2CA-44FA-9CE7-FD9D04B3F53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 advClick="0" advTm="3000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13E3E-F32E-473E-BCAF-176190D252C6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ACFC6D-B2CA-44FA-9CE7-FD9D04B3F53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 advClick="0" advTm="3000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13E3E-F32E-473E-BCAF-176190D252C6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ACFC6D-B2CA-44FA-9CE7-FD9D04B3F53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 advClick="0" advTm="3000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13E3E-F32E-473E-BCAF-176190D252C6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ACFC6D-B2CA-44FA-9CE7-FD9D04B3F53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 advClick="0" advTm="3000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13E3E-F32E-473E-BCAF-176190D252C6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ACFC6D-B2CA-44FA-9CE7-FD9D04B3F53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 advClick="0" advTm="3000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13E3E-F32E-473E-BCAF-176190D252C6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ACFC6D-B2CA-44FA-9CE7-FD9D04B3F53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 advClick="0" advTm="3000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13E3E-F32E-473E-BCAF-176190D252C6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ACFC6D-B2CA-44FA-9CE7-FD9D04B3F53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 advClick="0" advTm="3000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5ED13E3E-F32E-473E-BCAF-176190D252C6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C0ACFC6D-B2CA-44FA-9CE7-FD9D04B3F53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 advTm="3000">
    <p:randomBar dir="vert"/>
  </p:transition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296144"/>
          </a:xfrm>
        </p:spPr>
        <p:txBody>
          <a:bodyPr>
            <a:noAutofit/>
          </a:bodyPr>
          <a:lstStyle/>
          <a:p>
            <a:r>
              <a:rPr lang="ru-RU" sz="2800" dirty="0" smtClean="0"/>
              <a:t>«Нравственно-патриотическое воспитание дошкольников в средней группе.» 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47864" y="1700808"/>
            <a:ext cx="5256584" cy="4176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67544" y="2493453"/>
            <a:ext cx="3288481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buSzPct val="60000"/>
            </a:pPr>
            <a:r>
              <a:rPr lang="ru-RU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Панина Г.В</a:t>
            </a:r>
          </a:p>
          <a:p>
            <a:pPr lvl="0">
              <a:spcBef>
                <a:spcPct val="20000"/>
              </a:spcBef>
              <a:buSzPct val="60000"/>
            </a:pPr>
            <a:r>
              <a:rPr lang="ru-RU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МАДОУ </a:t>
            </a:r>
            <a:r>
              <a:rPr lang="ru-RU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№ 358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00887459"/>
      </p:ext>
    </p:extLst>
  </p:cSld>
  <p:clrMapOvr>
    <a:masterClrMapping/>
  </p:clrMapOvr>
  <p:transition spd="slow" advClick="0" advTm="4000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Любить свой город- значит и любить</a:t>
            </a:r>
            <a:br>
              <a:rPr lang="ru-RU" dirty="0" smtClean="0"/>
            </a:br>
            <a:r>
              <a:rPr lang="ru-RU" dirty="0" smtClean="0"/>
              <a:t>природу в нём.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260648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29200" y="1147366"/>
            <a:ext cx="3273425" cy="24550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035598131"/>
      </p:ext>
    </p:extLst>
  </p:cSld>
  <p:clrMapOvr>
    <a:masterClrMapping/>
  </p:clrMapOvr>
  <p:transition spd="slow" advClick="0" advTm="5000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«Охранять природу-значит охранять</a:t>
            </a:r>
            <a:br>
              <a:rPr lang="ru-RU" dirty="0" smtClean="0"/>
            </a:br>
            <a:r>
              <a:rPr lang="ru-RU" dirty="0" smtClean="0"/>
              <a:t>Родину.» М. Пришвин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44613" y="1145779"/>
            <a:ext cx="3273425" cy="24550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29200" y="1147366"/>
            <a:ext cx="3273425" cy="24550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772804036"/>
      </p:ext>
    </p:extLst>
  </p:cSld>
  <p:clrMapOvr>
    <a:masterClrMapping/>
  </p:clrMapOvr>
  <p:transition spd="slow" advClick="0" advTm="5000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Наша армия родная</a:t>
            </a:r>
            <a:br>
              <a:rPr lang="ru-RU" sz="2800" dirty="0" smtClean="0"/>
            </a:br>
            <a:r>
              <a:rPr lang="ru-RU" sz="2800" dirty="0" smtClean="0"/>
              <a:t>стережёт покой страны,</a:t>
            </a:r>
            <a:br>
              <a:rPr lang="ru-RU" sz="2800" dirty="0" smtClean="0"/>
            </a:br>
            <a:r>
              <a:rPr lang="ru-RU" sz="2800" dirty="0" smtClean="0"/>
              <a:t>чтоб мы жили бед , не зная,</a:t>
            </a:r>
            <a:br>
              <a:rPr lang="ru-RU" sz="2800" dirty="0" smtClean="0"/>
            </a:br>
            <a:r>
              <a:rPr lang="ru-RU" sz="2800" dirty="0" smtClean="0"/>
              <a:t>чтобы не было войны. </a:t>
            </a:r>
            <a:endParaRPr lang="ru-RU" sz="28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5" y="620688"/>
            <a:ext cx="4510534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52120" y="1052736"/>
            <a:ext cx="3456384" cy="4968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066277574"/>
      </p:ext>
    </p:extLst>
  </p:cSld>
  <p:clrMapOvr>
    <a:masterClrMapping/>
  </p:clrMapOvr>
  <p:transition spd="slow" advClick="0" advTm="6000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«Нет земли краше ,чем Родина наша!»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81659" y="685800"/>
            <a:ext cx="5399882" cy="365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580025028"/>
      </p:ext>
    </p:extLst>
  </p:cSld>
  <p:clrMapOvr>
    <a:masterClrMapping/>
  </p:clrMapOvr>
  <p:transition spd="slow" advClick="0" advTm="3000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1288504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Широка страна моя родная,</a:t>
            </a:r>
            <a:br>
              <a:rPr lang="ru-RU" sz="3200" dirty="0" smtClean="0"/>
            </a:br>
            <a:r>
              <a:rPr lang="ru-RU" sz="3200" dirty="0" smtClean="0"/>
              <a:t>много в ней лесов , полей и рек.</a:t>
            </a:r>
            <a:br>
              <a:rPr lang="ru-RU" sz="3200" dirty="0" smtClean="0"/>
            </a:br>
            <a:r>
              <a:rPr lang="ru-RU" sz="3200" dirty="0" smtClean="0"/>
              <a:t>Я другой такой страны не знаю,</a:t>
            </a:r>
            <a:br>
              <a:rPr lang="ru-RU" sz="3200" dirty="0" smtClean="0"/>
            </a:br>
            <a:r>
              <a:rPr lang="ru-RU" sz="3200" dirty="0" smtClean="0"/>
              <a:t>где так вольно дышит человек.</a:t>
            </a:r>
            <a:endParaRPr lang="ru-RU" sz="32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3093083">
            <a:off x="453980" y="726517"/>
            <a:ext cx="3295833" cy="24550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74069">
            <a:off x="5029200" y="1147366"/>
            <a:ext cx="3273425" cy="24550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202171335"/>
      </p:ext>
    </p:extLst>
  </p:cSld>
  <p:clrMapOvr>
    <a:masterClrMapping/>
  </p:clrMapOvr>
  <p:transition spd="slow" advClick="0" advTm="8000"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91880" y="188640"/>
            <a:ext cx="4104456" cy="4968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Моя малая Родина.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4170477341"/>
      </p:ext>
    </p:extLst>
  </p:cSld>
  <p:clrMapOvr>
    <a:masterClrMapping/>
  </p:clrMapOvr>
  <p:transition spd="slow" advClick="0" advTm="3000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1920" y="1340768"/>
            <a:ext cx="4343400" cy="3255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980728"/>
            <a:ext cx="3008313" cy="5145435"/>
          </a:xfrm>
        </p:spPr>
        <p:txBody>
          <a:bodyPr>
            <a:normAutofit/>
          </a:bodyPr>
          <a:lstStyle/>
          <a:p>
            <a:r>
              <a:rPr lang="ru-RU" sz="2000" dirty="0" smtClean="0"/>
              <a:t>«Любовь к родному краю родной культуре, родной речи начинается с малого- с любви к своей семье, к своему жилищу , к своему детскому саду. Постепенно расширяясь, эта любовь переходит в любовь к Родине, её истории, прошлому и настоящему, ко всему человечеству.» Д. С. Лихачёв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419646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71994706"/>
      </p:ext>
    </p:extLst>
  </p:cSld>
  <p:clrMapOvr>
    <a:masterClrMapping/>
  </p:clrMapOvr>
  <p:transition spd="slow" advClick="0" advTm="20000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764704"/>
            <a:ext cx="720080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Цель-воспитание гуманной духовно-нравственной личности ,достойных будущих граждан России , патриотов своего Отечества. </a:t>
            </a:r>
          </a:p>
          <a:p>
            <a:endParaRPr lang="ru-RU" sz="2400" b="1" dirty="0" smtClean="0"/>
          </a:p>
          <a:p>
            <a:r>
              <a:rPr lang="ru-RU" sz="2400" i="1" dirty="0" smtClean="0">
                <a:cs typeface="FreesiaUPC" panose="020B0604020202020204" pitchFamily="34" charset="-34"/>
              </a:rPr>
              <a:t>Задачи:</a:t>
            </a:r>
          </a:p>
          <a:p>
            <a:r>
              <a:rPr lang="ru-RU" sz="2400" i="1" dirty="0" smtClean="0">
                <a:cs typeface="FreesiaUPC" panose="020B0604020202020204" pitchFamily="34" charset="-34"/>
              </a:rPr>
              <a:t>  </a:t>
            </a:r>
            <a:r>
              <a:rPr lang="ru-RU" sz="2000" i="1" dirty="0" smtClean="0">
                <a:cs typeface="FreesiaUPC" panose="020B0604020202020204" pitchFamily="34" charset="-34"/>
              </a:rPr>
              <a:t>Привитие детям чувства любви к своему родному краю,      своей малой Родине на основе приобщения к родной культуре и традиции. </a:t>
            </a:r>
          </a:p>
          <a:p>
            <a:r>
              <a:rPr lang="ru-RU" sz="2000" i="1" dirty="0" smtClean="0">
                <a:cs typeface="FreesiaUPC" panose="020B0604020202020204" pitchFamily="34" charset="-34"/>
              </a:rPr>
              <a:t>  Формирование чувства привязанности к своему дому, детскому саду , своим близким. </a:t>
            </a:r>
          </a:p>
          <a:p>
            <a:r>
              <a:rPr lang="ru-RU" sz="2000" i="1" dirty="0" smtClean="0">
                <a:cs typeface="FreesiaUPC" panose="020B0604020202020204" pitchFamily="34" charset="-34"/>
              </a:rPr>
              <a:t>  Расширение представлений о России ,как о родной стране, о Екатеринбурге, как о родном городе. </a:t>
            </a:r>
          </a:p>
          <a:p>
            <a:r>
              <a:rPr lang="ru-RU" sz="2000" i="1" dirty="0">
                <a:cs typeface="FreesiaUPC" panose="020B0604020202020204" pitchFamily="34" charset="-34"/>
              </a:rPr>
              <a:t> </a:t>
            </a:r>
            <a:r>
              <a:rPr lang="ru-RU" sz="2000" i="1" dirty="0" smtClean="0">
                <a:cs typeface="FreesiaUPC" panose="020B0604020202020204" pitchFamily="34" charset="-34"/>
              </a:rPr>
              <a:t> Воспитание патриотизма , уважение к культурному прошлому России средствами эстетического воспитания: изобразительная деятельность , художественное слово.</a:t>
            </a:r>
            <a:endParaRPr lang="ru-RU" sz="2000" i="1" dirty="0">
              <a:cs typeface="FreesiaUPC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0798893"/>
      </p:ext>
    </p:extLst>
  </p:cSld>
  <p:clrMapOvr>
    <a:masterClrMapping/>
  </p:clrMapOvr>
  <p:transition spd="slow" advClick="0" advTm="40000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20689"/>
            <a:ext cx="741682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Формы работы:</a:t>
            </a:r>
          </a:p>
          <a:p>
            <a:r>
              <a:rPr lang="ru-RU" sz="3200" dirty="0" smtClean="0"/>
              <a:t>• Занятия по художественной литературе.</a:t>
            </a:r>
          </a:p>
          <a:p>
            <a:r>
              <a:rPr lang="ru-RU" sz="3200" dirty="0" smtClean="0"/>
              <a:t>• Экскурсии, беседы.</a:t>
            </a:r>
          </a:p>
          <a:p>
            <a:r>
              <a:rPr lang="ru-RU" sz="3200" dirty="0" smtClean="0"/>
              <a:t>• Посещение музеев.</a:t>
            </a:r>
          </a:p>
          <a:p>
            <a:r>
              <a:rPr lang="ru-RU" sz="3200" dirty="0" smtClean="0"/>
              <a:t>• Праздники ,развлечения.</a:t>
            </a:r>
          </a:p>
          <a:p>
            <a:r>
              <a:rPr lang="ru-RU" sz="3200" dirty="0" smtClean="0"/>
              <a:t>• Организация выставок, конкурсов.</a:t>
            </a:r>
          </a:p>
          <a:p>
            <a:r>
              <a:rPr lang="ru-RU" sz="3200" dirty="0" smtClean="0"/>
              <a:t>• Продуктивная, трудовая деятельность.</a:t>
            </a:r>
          </a:p>
          <a:p>
            <a:r>
              <a:rPr lang="ru-RU" sz="3200" dirty="0" smtClean="0"/>
              <a:t>• Выпуск стенгазет к праздникам.</a:t>
            </a:r>
          </a:p>
          <a:p>
            <a:r>
              <a:rPr lang="ru-RU" sz="3200" dirty="0" smtClean="0"/>
              <a:t>• Занятия в музее «русская изба.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1137897987"/>
      </p:ext>
    </p:extLst>
  </p:cSld>
  <p:clrMapOvr>
    <a:masterClrMapping/>
  </p:clrMapOvr>
  <p:transition spd="slow" advClick="0" advTm="20000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509120"/>
            <a:ext cx="7543800" cy="1728192"/>
          </a:xfrm>
        </p:spPr>
        <p:txBody>
          <a:bodyPr>
            <a:noAutofit/>
          </a:bodyPr>
          <a:lstStyle/>
          <a:p>
            <a:r>
              <a:rPr lang="ru-RU" sz="2000" dirty="0" smtClean="0"/>
              <a:t>Родина-это город , в котором живёт</a:t>
            </a:r>
            <a:br>
              <a:rPr lang="ru-RU" sz="2000" dirty="0" smtClean="0"/>
            </a:br>
            <a:r>
              <a:rPr lang="ru-RU" sz="2000" dirty="0" smtClean="0"/>
              <a:t>человек, и улица , на которой стоит</a:t>
            </a:r>
            <a:br>
              <a:rPr lang="ru-RU" sz="2000" dirty="0" smtClean="0"/>
            </a:br>
            <a:r>
              <a:rPr lang="ru-RU" sz="2000" dirty="0" smtClean="0"/>
              <a:t>его дом, и деревце по окном , и</a:t>
            </a:r>
            <a:br>
              <a:rPr lang="ru-RU" sz="2000" dirty="0" smtClean="0"/>
            </a:br>
            <a:r>
              <a:rPr lang="ru-RU" sz="2000" dirty="0" smtClean="0"/>
              <a:t>пение птички : всё это Родина.</a:t>
            </a:r>
            <a:endParaRPr lang="ru-RU" sz="20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772816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Объект 10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29200" y="1147366"/>
            <a:ext cx="3273425" cy="24550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345244737"/>
      </p:ext>
    </p:extLst>
  </p:cSld>
  <p:clrMapOvr>
    <a:masterClrMapping/>
  </p:clrMapOvr>
  <p:transition spd="slow" advClick="0" advTm="10000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15765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Родная семья.</a:t>
            </a:r>
            <a:br>
              <a:rPr lang="ru-RU" dirty="0" smtClean="0"/>
            </a:br>
            <a:r>
              <a:rPr lang="ru-RU" dirty="0" smtClean="0"/>
              <a:t>Мир ребёнка начинается с семьи.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805453">
            <a:off x="797897" y="352819"/>
            <a:ext cx="2871167" cy="36945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80112" y="116632"/>
            <a:ext cx="3024336" cy="4440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776184306"/>
      </p:ext>
    </p:extLst>
  </p:cSld>
  <p:clrMapOvr>
    <a:masterClrMapping/>
  </p:clrMapOvr>
  <p:transition spd="slow" advClick="0" advTm="8000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15816" y="2060848"/>
            <a:ext cx="4877920" cy="365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512168"/>
          </a:xfrm>
        </p:spPr>
        <p:txBody>
          <a:bodyPr>
            <a:noAutofit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Родной город.</a:t>
            </a:r>
            <a:br>
              <a:rPr lang="ru-RU" sz="3200" dirty="0" smtClean="0"/>
            </a:br>
            <a:r>
              <a:rPr lang="ru-RU" sz="3200" dirty="0" smtClean="0"/>
              <a:t>Любовь к Родине начинается с</a:t>
            </a:r>
            <a:br>
              <a:rPr lang="ru-RU" sz="3200" dirty="0" smtClean="0"/>
            </a:br>
            <a:r>
              <a:rPr lang="ru-RU" sz="3200" dirty="0" smtClean="0"/>
              <a:t>чувства любви к своему городу.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181835761"/>
      </p:ext>
    </p:extLst>
  </p:cSld>
  <p:clrMapOvr>
    <a:masterClrMapping/>
  </p:clrMapOvr>
  <p:transition spd="slow" advClick="0" advTm="7000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Екатеринбург-частица Родины.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5" y="332657"/>
            <a:ext cx="4150494" cy="33172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29200" y="1147366"/>
            <a:ext cx="3719264" cy="28576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201089693"/>
      </p:ext>
    </p:extLst>
  </p:cSld>
  <p:clrMapOvr>
    <a:masterClrMapping/>
  </p:clrMapOvr>
  <p:transition spd="slow" advClick="0" advTm="4000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869160"/>
            <a:ext cx="7543800" cy="914400"/>
          </a:xfrm>
        </p:spPr>
        <p:txBody>
          <a:bodyPr>
            <a:noAutofit/>
          </a:bodyPr>
          <a:lstStyle/>
          <a:p>
            <a:r>
              <a:rPr lang="ru-RU" sz="2400" dirty="0" smtClean="0"/>
              <a:t>Родная природа.</a:t>
            </a:r>
            <a:br>
              <a:rPr lang="ru-RU" sz="2400" dirty="0" smtClean="0"/>
            </a:br>
            <a:r>
              <a:rPr lang="ru-RU" sz="2400" dirty="0" smtClean="0"/>
              <a:t>Эту истину знаю от роду. И её никогда не таю: кто не любит природу , тот не любит Отчизну свою.</a:t>
            </a:r>
            <a:endParaRPr lang="ru-RU" sz="2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908720"/>
            <a:ext cx="3682752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29200" y="1147366"/>
            <a:ext cx="3273425" cy="24550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235094638"/>
      </p:ext>
    </p:extLst>
  </p:cSld>
  <p:clrMapOvr>
    <a:masterClrMapping/>
  </p:clrMapOvr>
  <p:transition spd="slow" advClick="0" advTm="8000">
    <p:randomBa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</TotalTime>
  <Words>238</Words>
  <Application>Microsoft Office PowerPoint</Application>
  <PresentationFormat>Экран (4:3)</PresentationFormat>
  <Paragraphs>34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Базовая</vt:lpstr>
      <vt:lpstr>«Нравственно-патриотическое воспитание дошкольников в средней группе.» </vt:lpstr>
      <vt:lpstr>Слайд 2</vt:lpstr>
      <vt:lpstr>Слайд 3</vt:lpstr>
      <vt:lpstr>Слайд 4</vt:lpstr>
      <vt:lpstr>Родина-это город , в котором живёт человек, и улица , на которой стоит его дом, и деревце по окном , и пение птички : всё это Родина.</vt:lpstr>
      <vt:lpstr>       Родная семья. Мир ребёнка начинается с семьи.</vt:lpstr>
      <vt:lpstr> Родной город. Любовь к Родине начинается с чувства любви к своему городу. </vt:lpstr>
      <vt:lpstr>Екатеринбург-частица Родины.</vt:lpstr>
      <vt:lpstr>Родная природа. Эту истину знаю от роду. И её никогда не таю: кто не любит природу , тот не любит Отчизну свою.</vt:lpstr>
      <vt:lpstr>Любить свой город- значит и любить природу в нём.</vt:lpstr>
      <vt:lpstr>«Охранять природу-значит охранять Родину.» М. Пришвин</vt:lpstr>
      <vt:lpstr>Наша армия родная стережёт покой страны, чтоб мы жили бед , не зная, чтобы не было войны. </vt:lpstr>
      <vt:lpstr>      «Нет земли краше ,чем Родина наша!»</vt:lpstr>
      <vt:lpstr> Широка страна моя родная, много в ней лесов , полей и рек. Я другой такой страны не знаю, где так вольно дышит человек.</vt:lpstr>
      <vt:lpstr>Моя малая Родина.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«Нравственно-патриотическое воспитание дошкольников посредством приобщения к народной культуре.»</dc:title>
  <dc:creator>Алена</dc:creator>
  <cp:lastModifiedBy>111</cp:lastModifiedBy>
  <cp:revision>16</cp:revision>
  <dcterms:created xsi:type="dcterms:W3CDTF">2016-11-12T10:51:52Z</dcterms:created>
  <dcterms:modified xsi:type="dcterms:W3CDTF">2016-11-25T04:29:34Z</dcterms:modified>
</cp:coreProperties>
</file>