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71" r:id="rId4"/>
    <p:sldId id="258" r:id="rId5"/>
    <p:sldId id="269" r:id="rId6"/>
    <p:sldId id="266" r:id="rId7"/>
    <p:sldId id="264" r:id="rId8"/>
    <p:sldId id="265" r:id="rId9"/>
    <p:sldId id="270" r:id="rId10"/>
    <p:sldId id="274" r:id="rId11"/>
    <p:sldId id="267" r:id="rId12"/>
    <p:sldId id="275" r:id="rId13"/>
    <p:sldId id="259" r:id="rId14"/>
    <p:sldId id="263" r:id="rId15"/>
    <p:sldId id="26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380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03FB2-DAB1-44C5-8880-F2C933527AFB}" type="datetimeFigureOut">
              <a:rPr lang="ru-RU" smtClean="0"/>
              <a:pPr/>
              <a:t>21.09.2014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23E74-D032-446A-AF51-FA0CB21C0D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03FB2-DAB1-44C5-8880-F2C933527AFB}" type="datetimeFigureOut">
              <a:rPr lang="ru-RU" smtClean="0"/>
              <a:pPr/>
              <a:t>21.09.2014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23E74-D032-446A-AF51-FA0CB21C0D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03FB2-DAB1-44C5-8880-F2C933527AFB}" type="datetimeFigureOut">
              <a:rPr lang="ru-RU" smtClean="0"/>
              <a:pPr/>
              <a:t>21.09.2014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23E74-D032-446A-AF51-FA0CB21C0D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03FB2-DAB1-44C5-8880-F2C933527AFB}" type="datetimeFigureOut">
              <a:rPr lang="ru-RU" smtClean="0"/>
              <a:pPr/>
              <a:t>21.09.2014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23E74-D032-446A-AF51-FA0CB21C0D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03FB2-DAB1-44C5-8880-F2C933527AFB}" type="datetimeFigureOut">
              <a:rPr lang="ru-RU" smtClean="0"/>
              <a:pPr/>
              <a:t>21.09.2014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23E74-D032-446A-AF51-FA0CB21C0D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03FB2-DAB1-44C5-8880-F2C933527AFB}" type="datetimeFigureOut">
              <a:rPr lang="ru-RU" smtClean="0"/>
              <a:pPr/>
              <a:t>21.09.2014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23E74-D032-446A-AF51-FA0CB21C0D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03FB2-DAB1-44C5-8880-F2C933527AFB}" type="datetimeFigureOut">
              <a:rPr lang="ru-RU" smtClean="0"/>
              <a:pPr/>
              <a:t>21.09.2014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23E74-D032-446A-AF51-FA0CB21C0D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03FB2-DAB1-44C5-8880-F2C933527AFB}" type="datetimeFigureOut">
              <a:rPr lang="ru-RU" smtClean="0"/>
              <a:pPr/>
              <a:t>21.09.2014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23E74-D032-446A-AF51-FA0CB21C0D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03FB2-DAB1-44C5-8880-F2C933527AFB}" type="datetimeFigureOut">
              <a:rPr lang="ru-RU" smtClean="0"/>
              <a:pPr/>
              <a:t>21.09.2014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23E74-D032-446A-AF51-FA0CB21C0D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03FB2-DAB1-44C5-8880-F2C933527AFB}" type="datetimeFigureOut">
              <a:rPr lang="ru-RU" smtClean="0"/>
              <a:pPr/>
              <a:t>21.09.2014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23E74-D032-446A-AF51-FA0CB21C0D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03FB2-DAB1-44C5-8880-F2C933527AFB}" type="datetimeFigureOut">
              <a:rPr lang="ru-RU" smtClean="0"/>
              <a:pPr/>
              <a:t>21.09.2014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23E74-D032-446A-AF51-FA0CB21C0D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603FB2-DAB1-44C5-8880-F2C933527AFB}" type="datetimeFigureOut">
              <a:rPr lang="ru-RU" smtClean="0"/>
              <a:pPr/>
              <a:t>21.09.2014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223E74-D032-446A-AF51-FA0CB21C0D0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SER\Desktop\stroite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74" y="500042"/>
            <a:ext cx="2214578" cy="286840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pic>
        <p:nvPicPr>
          <p:cNvPr id="1027" name="Picture 3" descr="C:\Users\ASER\Desktop\z_19062_v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0" y="3071810"/>
            <a:ext cx="3143272" cy="175766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pic>
        <p:nvPicPr>
          <p:cNvPr id="1028" name="Picture 4" descr="C:\Users\ASER\Desktop\bob el constructo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1428736"/>
            <a:ext cx="3286148" cy="273982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sp>
        <p:nvSpPr>
          <p:cNvPr id="6" name="TextBox 5"/>
          <p:cNvSpPr txBox="1"/>
          <p:nvPr/>
        </p:nvSpPr>
        <p:spPr>
          <a:xfrm>
            <a:off x="500034" y="500042"/>
            <a:ext cx="5500726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Segoe Print" pitchFamily="2" charset="0"/>
              </a:rPr>
              <a:t>Профессии на стройке</a:t>
            </a:r>
            <a:endParaRPr lang="ru-RU" sz="3200" b="1" dirty="0">
              <a:solidFill>
                <a:srgbClr val="FF0000"/>
              </a:solidFill>
              <a:latin typeface="Segoe Print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71604" y="6072206"/>
            <a:ext cx="6143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Составила  </a:t>
            </a:r>
            <a:r>
              <a:rPr lang="ru-RU" dirty="0" smtClean="0"/>
              <a:t>Санникова Г.В.</a:t>
            </a:r>
          </a:p>
          <a:p>
            <a:r>
              <a:rPr lang="ru-RU" smtClean="0"/>
              <a:t>Детский </a:t>
            </a:r>
            <a:r>
              <a:rPr lang="ru-RU" dirty="0" smtClean="0"/>
              <a:t>сад № 53 Калининского района</a:t>
            </a:r>
            <a:endParaRPr lang="ru-RU" dirty="0"/>
          </a:p>
        </p:txBody>
      </p:sp>
      <p:pic>
        <p:nvPicPr>
          <p:cNvPr id="1029" name="Picture 5" descr="C:\Users\ASER\Desktop\image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43636" y="4429132"/>
            <a:ext cx="2500330" cy="178595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ASER\Desktop\ELC6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2071678"/>
            <a:ext cx="2921021" cy="24288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pic>
        <p:nvPicPr>
          <p:cNvPr id="13315" name="Picture 3" descr="C:\Users\ASER\Desktop\electri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928670"/>
            <a:ext cx="3333750" cy="25241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sp>
        <p:nvSpPr>
          <p:cNvPr id="4" name="TextBox 3"/>
          <p:cNvSpPr txBox="1"/>
          <p:nvPr/>
        </p:nvSpPr>
        <p:spPr>
          <a:xfrm>
            <a:off x="2928926" y="5072074"/>
            <a:ext cx="3000396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Segoe Print" pitchFamily="2" charset="0"/>
              </a:rPr>
              <a:t>электрик</a:t>
            </a:r>
            <a:endParaRPr lang="ru-RU" sz="3600" b="1" dirty="0">
              <a:latin typeface="Segoe Prin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214290"/>
            <a:ext cx="3286148" cy="132343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b="1" dirty="0" smtClean="0"/>
              <a:t>Я бываю выше дома</a:t>
            </a:r>
          </a:p>
          <a:p>
            <a:r>
              <a:rPr lang="ru-RU" sz="2000" b="1" dirty="0" smtClean="0"/>
              <a:t>И легко одной рукой</a:t>
            </a:r>
          </a:p>
          <a:p>
            <a:r>
              <a:rPr lang="ru-RU" sz="2000" b="1" dirty="0" smtClean="0"/>
              <a:t>Поднимаю груз огромный</a:t>
            </a:r>
          </a:p>
          <a:p>
            <a:r>
              <a:rPr lang="ru-RU" sz="2000" b="1" dirty="0" smtClean="0"/>
              <a:t>Кто, скажите</a:t>
            </a:r>
            <a:r>
              <a:rPr lang="ru-RU" sz="2000" i="1" dirty="0" smtClean="0"/>
              <a:t>, </a:t>
            </a:r>
            <a:r>
              <a:rPr lang="ru-RU" sz="2000" b="1" dirty="0" smtClean="0"/>
              <a:t>я такой ?</a:t>
            </a:r>
            <a:endParaRPr lang="ru-RU" sz="2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85720" y="4929198"/>
            <a:ext cx="3714776" cy="132343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b="1" dirty="0" smtClean="0"/>
              <a:t>Там, где строят новый дом,</a:t>
            </a:r>
          </a:p>
          <a:p>
            <a:r>
              <a:rPr lang="ru-RU" sz="2000" b="1" dirty="0" smtClean="0"/>
              <a:t>Ходит воин со щитом:</a:t>
            </a:r>
          </a:p>
          <a:p>
            <a:r>
              <a:rPr lang="ru-RU" sz="2000" b="1" dirty="0" smtClean="0"/>
              <a:t>Прогулялся валко, шатко –</a:t>
            </a:r>
          </a:p>
          <a:p>
            <a:r>
              <a:rPr lang="ru-RU" sz="2000" b="1" dirty="0" smtClean="0"/>
              <a:t>Ровной сделалась площадка.</a:t>
            </a:r>
            <a:endParaRPr lang="ru-RU" sz="2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143372" y="2857496"/>
            <a:ext cx="2714644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b="1" dirty="0" smtClean="0"/>
              <a:t>Начинает он копать,</a:t>
            </a:r>
          </a:p>
          <a:p>
            <a:r>
              <a:rPr lang="ru-RU" sz="2000" b="1" dirty="0" smtClean="0"/>
              <a:t>Заменяет сто лопат.</a:t>
            </a:r>
            <a:endParaRPr lang="ru-RU" sz="2000" b="1" dirty="0"/>
          </a:p>
        </p:txBody>
      </p:sp>
      <p:pic>
        <p:nvPicPr>
          <p:cNvPr id="5" name="Picture 2" descr="C:\Users\ASER\Desktop\avtokran+stroitelnaya+tehnika+tehnika+254786371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6" y="142852"/>
            <a:ext cx="3286147" cy="2503212"/>
          </a:xfrm>
          <a:prstGeom prst="rect">
            <a:avLst/>
          </a:prstGeom>
          <a:noFill/>
        </p:spPr>
      </p:pic>
      <p:pic>
        <p:nvPicPr>
          <p:cNvPr id="7" name="Picture 3" descr="C:\Users\ASER\Desktop\1367487173_spectehnik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928802"/>
            <a:ext cx="3571900" cy="2682894"/>
          </a:xfrm>
          <a:prstGeom prst="rect">
            <a:avLst/>
          </a:prstGeom>
          <a:noFill/>
        </p:spPr>
      </p:pic>
      <p:pic>
        <p:nvPicPr>
          <p:cNvPr id="8" name="Picture 6" descr="C:\Users\ASER\Desktop\8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8" y="3714752"/>
            <a:ext cx="3571900" cy="2678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71670" y="214290"/>
            <a:ext cx="4500594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Segoe Print" pitchFamily="2" charset="0"/>
              </a:rPr>
              <a:t>Люди каких профессий работают на стройке  ?</a:t>
            </a:r>
            <a:endParaRPr lang="ru-RU" sz="2400" b="1" dirty="0">
              <a:latin typeface="Segoe Print" pitchFamily="2" charset="0"/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 rot="10800000" flipV="1">
            <a:off x="1142976" y="1857364"/>
            <a:ext cx="1000132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rot="5400000">
            <a:off x="2536017" y="2464587"/>
            <a:ext cx="121444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rot="16200000" flipH="1">
            <a:off x="4286248" y="2428868"/>
            <a:ext cx="1285884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rot="16200000" flipH="1">
            <a:off x="6393669" y="2178835"/>
            <a:ext cx="857256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7072330" y="1357298"/>
            <a:ext cx="928694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rot="5400000">
            <a:off x="2357422" y="3000372"/>
            <a:ext cx="3000396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16200000" flipH="1">
            <a:off x="4750595" y="2678901"/>
            <a:ext cx="3214710" cy="1143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rot="5400000">
            <a:off x="785786" y="2214554"/>
            <a:ext cx="2643206" cy="15001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57158" y="2500306"/>
            <a:ext cx="1571636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Segoe Print" pitchFamily="2" charset="0"/>
              </a:rPr>
              <a:t>сварщик</a:t>
            </a:r>
            <a:endParaRPr lang="ru-RU" sz="2400" b="1" dirty="0">
              <a:latin typeface="Segoe Print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14282" y="4214818"/>
            <a:ext cx="2214578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Segoe Print" pitchFamily="2" charset="0"/>
              </a:rPr>
              <a:t>монтажник</a:t>
            </a:r>
            <a:endParaRPr lang="ru-RU" sz="2400" b="1" dirty="0">
              <a:latin typeface="Segoe Print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071670" y="3143248"/>
            <a:ext cx="2428892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Segoe Print" pitchFamily="2" charset="0"/>
              </a:rPr>
              <a:t>стекольщик</a:t>
            </a:r>
            <a:endParaRPr lang="ru-RU" sz="2400" b="1" dirty="0">
              <a:latin typeface="Segoe Print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143108" y="5072075"/>
            <a:ext cx="2286016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Segoe Print" pitchFamily="2" charset="0"/>
              </a:rPr>
              <a:t>крановщик</a:t>
            </a:r>
            <a:endParaRPr lang="ru-RU" sz="2400" b="1" dirty="0">
              <a:latin typeface="Segoe Print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858016" y="4143380"/>
            <a:ext cx="2071702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Segoe Print" pitchFamily="2" charset="0"/>
              </a:rPr>
              <a:t>сантехник</a:t>
            </a:r>
            <a:endParaRPr lang="ru-RU" sz="2400" b="1" dirty="0">
              <a:latin typeface="Segoe Print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643702" y="3214686"/>
            <a:ext cx="2071702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Segoe Print" pitchFamily="2" charset="0"/>
              </a:rPr>
              <a:t>кровельщик</a:t>
            </a:r>
            <a:endParaRPr lang="ru-RU" sz="2400" b="1" dirty="0">
              <a:latin typeface="Segoe Print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572000" y="3857629"/>
            <a:ext cx="1928826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Segoe Print" pitchFamily="2" charset="0"/>
              </a:rPr>
              <a:t>электрик</a:t>
            </a:r>
            <a:endParaRPr lang="ru-RU" sz="2400" b="1" dirty="0">
              <a:latin typeface="Segoe Print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143768" y="1928802"/>
            <a:ext cx="1500198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Segoe Print" pitchFamily="2" charset="0"/>
              </a:rPr>
              <a:t>маляр</a:t>
            </a:r>
            <a:endParaRPr lang="ru-RU" sz="2400" b="1" dirty="0">
              <a:latin typeface="Segoe Print" pitchFamily="2" charset="0"/>
            </a:endParaRPr>
          </a:p>
        </p:txBody>
      </p:sp>
      <p:cxnSp>
        <p:nvCxnSpPr>
          <p:cNvPr id="29" name="Прямая со стрелкой 28"/>
          <p:cNvCxnSpPr>
            <a:stCxn id="2" idx="2"/>
          </p:cNvCxnSpPr>
          <p:nvPr/>
        </p:nvCxnSpPr>
        <p:spPr>
          <a:xfrm rot="16200000" flipH="1">
            <a:off x="2362152" y="3005101"/>
            <a:ext cx="4598291" cy="67866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4071934" y="6143645"/>
            <a:ext cx="2000264" cy="46166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Segoe Print" pitchFamily="2" charset="0"/>
              </a:rPr>
              <a:t>каменщик</a:t>
            </a:r>
            <a:endParaRPr lang="ru-RU" sz="2400" b="1" dirty="0">
              <a:latin typeface="Segoe Print" pitchFamily="2" charset="0"/>
            </a:endParaRPr>
          </a:p>
        </p:txBody>
      </p:sp>
      <p:cxnSp>
        <p:nvCxnSpPr>
          <p:cNvPr id="34" name="Прямая со стрелкой 33"/>
          <p:cNvCxnSpPr/>
          <p:nvPr/>
        </p:nvCxnSpPr>
        <p:spPr>
          <a:xfrm rot="5400000">
            <a:off x="-35751" y="2821777"/>
            <a:ext cx="4143404" cy="164307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571472" y="6072206"/>
            <a:ext cx="2071702" cy="46166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Segoe Print" pitchFamily="2" charset="0"/>
              </a:rPr>
              <a:t>штукатур</a:t>
            </a:r>
            <a:endParaRPr lang="ru-RU" sz="2400" b="1" dirty="0">
              <a:latin typeface="Segoe Print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857884" y="5214950"/>
            <a:ext cx="2857520" cy="46166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Segoe Print" pitchFamily="2" charset="0"/>
              </a:rPr>
              <a:t>экскаваторщик</a:t>
            </a:r>
            <a:endParaRPr lang="ru-RU" sz="2400" b="1" dirty="0">
              <a:latin typeface="Segoe Print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14282" y="1285860"/>
            <a:ext cx="1714480" cy="46166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Segoe Print" pitchFamily="2" charset="0"/>
              </a:rPr>
              <a:t>водитель</a:t>
            </a:r>
            <a:endParaRPr lang="ru-RU" sz="2400" b="1" dirty="0">
              <a:latin typeface="Segoe Print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072330" y="857233"/>
            <a:ext cx="1714512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Segoe Print" pitchFamily="2" charset="0"/>
              </a:rPr>
              <a:t>газовщик</a:t>
            </a:r>
            <a:endParaRPr lang="ru-RU" sz="2400" b="1" dirty="0">
              <a:latin typeface="Segoe Print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215206" y="6072207"/>
            <a:ext cx="1500198" cy="46166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Segoe Print" pitchFamily="2" charset="0"/>
              </a:rPr>
              <a:t>столяр</a:t>
            </a:r>
            <a:endParaRPr lang="ru-RU" sz="2400" b="1" dirty="0">
              <a:latin typeface="Segoe Prin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SER\Desktop\viewer (3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428604"/>
            <a:ext cx="7858180" cy="589363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sp>
        <p:nvSpPr>
          <p:cNvPr id="3" name="Стрелка вправо 2"/>
          <p:cNvSpPr/>
          <p:nvPr/>
        </p:nvSpPr>
        <p:spPr>
          <a:xfrm>
            <a:off x="5500694" y="2071678"/>
            <a:ext cx="1357322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право 4"/>
          <p:cNvSpPr/>
          <p:nvPr/>
        </p:nvSpPr>
        <p:spPr>
          <a:xfrm>
            <a:off x="6786578" y="4857760"/>
            <a:ext cx="1143008" cy="428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4714876" y="4643446"/>
            <a:ext cx="484632" cy="121444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7215206" y="3714752"/>
            <a:ext cx="1357322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>
            <a:off x="2285984" y="464344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SER\Desktop\viewer (2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428604"/>
            <a:ext cx="7786742" cy="584005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ASER\Desktop\viewer (5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642918"/>
            <a:ext cx="7143801" cy="535785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4714884"/>
            <a:ext cx="4714908" cy="132343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Segoe Print" pitchFamily="2" charset="0"/>
              </a:rPr>
              <a:t>Средь облаков, на высоте,</a:t>
            </a:r>
          </a:p>
          <a:p>
            <a:r>
              <a:rPr lang="ru-RU" sz="2000" b="1" dirty="0" smtClean="0">
                <a:latin typeface="Segoe Print" pitchFamily="2" charset="0"/>
              </a:rPr>
              <a:t>Мы дружно строим новый дом,</a:t>
            </a:r>
          </a:p>
          <a:p>
            <a:r>
              <a:rPr lang="ru-RU" sz="2000" b="1" dirty="0" smtClean="0">
                <a:latin typeface="Segoe Print" pitchFamily="2" charset="0"/>
              </a:rPr>
              <a:t>Чтобы в тепле и красоте</a:t>
            </a:r>
          </a:p>
          <a:p>
            <a:r>
              <a:rPr lang="ru-RU" sz="2000" b="1" dirty="0" smtClean="0">
                <a:latin typeface="Segoe Print" pitchFamily="2" charset="0"/>
              </a:rPr>
              <a:t>Счастливо люди жили в нем.</a:t>
            </a:r>
            <a:endParaRPr lang="ru-RU" sz="2000" b="1" dirty="0">
              <a:latin typeface="Segoe Print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28728" y="285728"/>
            <a:ext cx="3214710" cy="64294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  <a:latin typeface="Segoe Print" pitchFamily="2" charset="0"/>
              </a:rPr>
              <a:t>строители</a:t>
            </a:r>
            <a:endParaRPr lang="ru-RU" sz="3600" b="1" dirty="0">
              <a:solidFill>
                <a:srgbClr val="0070C0"/>
              </a:solidFill>
              <a:latin typeface="Segoe Print" pitchFamily="2" charset="0"/>
            </a:endParaRPr>
          </a:p>
        </p:txBody>
      </p:sp>
      <p:pic>
        <p:nvPicPr>
          <p:cNvPr id="2053" name="Picture 5" descr="C:\Users\ASER\Desktop\строительные_професси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357298"/>
            <a:ext cx="4214842" cy="316526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pic>
        <p:nvPicPr>
          <p:cNvPr id="2054" name="Picture 6" descr="C:\Users\ASER\Desktop\0_7ad06_21d99600_X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428604"/>
            <a:ext cx="3429025" cy="521497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786" y="428604"/>
            <a:ext cx="3714776" cy="64633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Segoe Print" pitchFamily="2" charset="0"/>
              </a:rPr>
              <a:t>архитектор</a:t>
            </a:r>
            <a:endParaRPr lang="ru-RU" sz="3600" b="1" dirty="0">
              <a:latin typeface="Segoe Print" pitchFamily="2" charset="0"/>
            </a:endParaRPr>
          </a:p>
        </p:txBody>
      </p:sp>
      <p:pic>
        <p:nvPicPr>
          <p:cNvPr id="3075" name="Picture 3" descr="C:\Users\ASER\Desktop\U099Z5wGwm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2" y="3571876"/>
            <a:ext cx="2928958" cy="292895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pic>
        <p:nvPicPr>
          <p:cNvPr id="3076" name="Picture 4" descr="C:\Users\ASER\Desktop\arc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1214422"/>
            <a:ext cx="3071834" cy="298148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pic>
        <p:nvPicPr>
          <p:cNvPr id="3077" name="Picture 5" descr="C:\Users\ASER\Desktop\arhitekto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428604"/>
            <a:ext cx="3805576" cy="271464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sp>
        <p:nvSpPr>
          <p:cNvPr id="7" name="TextBox 6"/>
          <p:cNvSpPr txBox="1"/>
          <p:nvPr/>
        </p:nvSpPr>
        <p:spPr>
          <a:xfrm>
            <a:off x="428596" y="4786322"/>
            <a:ext cx="4857784" cy="70788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Segoe Print" pitchFamily="2" charset="0"/>
              </a:rPr>
              <a:t>Придумывает и планирует строительство домов и городов</a:t>
            </a:r>
            <a:endParaRPr lang="ru-RU" sz="2000" b="1" dirty="0">
              <a:latin typeface="Segoe Prin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ASER\Desktop\images (35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3643314"/>
            <a:ext cx="3447762" cy="228601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pic>
        <p:nvPicPr>
          <p:cNvPr id="3076" name="Picture 4" descr="C:\Users\ASER\Desktop\images (2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3" y="714356"/>
            <a:ext cx="4048153" cy="24288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sp>
        <p:nvSpPr>
          <p:cNvPr id="5" name="TextBox 4"/>
          <p:cNvSpPr txBox="1"/>
          <p:nvPr/>
        </p:nvSpPr>
        <p:spPr>
          <a:xfrm>
            <a:off x="642910" y="357166"/>
            <a:ext cx="3143272" cy="64633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  <a:latin typeface="Segoe Print" pitchFamily="2" charset="0"/>
              </a:rPr>
              <a:t>каменщик</a:t>
            </a:r>
            <a:endParaRPr lang="ru-RU" sz="3600" b="1" dirty="0">
              <a:solidFill>
                <a:srgbClr val="0070C0"/>
              </a:solidFill>
              <a:latin typeface="Segoe Print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4348" y="4214818"/>
            <a:ext cx="3786214" cy="193899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b="1" dirty="0" smtClean="0"/>
              <a:t>В переулке дом растет,</a:t>
            </a:r>
          </a:p>
          <a:p>
            <a:r>
              <a:rPr lang="ru-RU" sz="2000" b="1" dirty="0" smtClean="0"/>
              <a:t>Стены каменщик кладет.</a:t>
            </a:r>
          </a:p>
          <a:p>
            <a:r>
              <a:rPr lang="ru-RU" sz="2000" b="1" dirty="0" smtClean="0"/>
              <a:t>С ним помощник - мастерок,</a:t>
            </a:r>
          </a:p>
          <a:p>
            <a:r>
              <a:rPr lang="ru-RU" sz="2000" b="1" dirty="0" smtClean="0"/>
              <a:t>Мастерок – лопатка.</a:t>
            </a:r>
          </a:p>
          <a:p>
            <a:r>
              <a:rPr lang="ru-RU" sz="2000" b="1" dirty="0" smtClean="0"/>
              <a:t>Будет дом построен в срок,</a:t>
            </a:r>
          </a:p>
          <a:p>
            <a:r>
              <a:rPr lang="ru-RU" sz="2000" b="1" dirty="0" smtClean="0"/>
              <a:t>Прочной будет кладка.</a:t>
            </a:r>
            <a:endParaRPr lang="ru-RU" sz="2000" b="1" dirty="0"/>
          </a:p>
        </p:txBody>
      </p:sp>
      <p:pic>
        <p:nvPicPr>
          <p:cNvPr id="6146" name="Picture 2" descr="C:\Users\ASER\Desktop\76c45b921a9005f9a66492200842267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2" y="1214422"/>
            <a:ext cx="2714644" cy="285752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786" y="357166"/>
            <a:ext cx="3500462" cy="64633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Segoe Print" pitchFamily="2" charset="0"/>
              </a:rPr>
              <a:t>крановщик</a:t>
            </a:r>
            <a:endParaRPr lang="ru-RU" sz="3600" b="1" dirty="0">
              <a:latin typeface="Segoe Print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0034" y="3995678"/>
            <a:ext cx="4214842" cy="255454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Segoe Print" pitchFamily="2" charset="0"/>
              </a:rPr>
              <a:t>Ходит, ходит кран стальной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Segoe Print" pitchFamily="2" charset="0"/>
              </a:rPr>
              <a:t>Над кирпичною стеной.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Segoe Print" pitchFamily="2" charset="0"/>
              </a:rPr>
              <a:t>За стрелой его ажурной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Segoe Print" pitchFamily="2" charset="0"/>
              </a:rPr>
              <a:t>Крановщик следит дежурный.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Segoe Print" pitchFamily="2" charset="0"/>
              </a:rPr>
              <a:t>Нажимает неустанно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Segoe Print" pitchFamily="2" charset="0"/>
              </a:rPr>
              <a:t>Он в кабине рычаги,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Segoe Print" pitchFamily="2" charset="0"/>
              </a:rPr>
              <a:t>Разговаривает с краном :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Segoe Print" pitchFamily="2" charset="0"/>
              </a:rPr>
              <a:t>- Ты рабочим помоги.</a:t>
            </a:r>
            <a:endParaRPr lang="ru-RU" sz="2000" b="1" dirty="0">
              <a:solidFill>
                <a:srgbClr val="002060"/>
              </a:solidFill>
              <a:latin typeface="Segoe Print" pitchFamily="2" charset="0"/>
            </a:endParaRPr>
          </a:p>
        </p:txBody>
      </p:sp>
      <p:pic>
        <p:nvPicPr>
          <p:cNvPr id="7170" name="Picture 2" descr="C:\Users\ASER\Desktop\main14260185_420a1de92e48213c795a19ad6188cfa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285728"/>
            <a:ext cx="2250914" cy="121444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7171" name="Picture 3" descr="C:\Users\ASER\Desktop\подъемный-кран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4071942"/>
            <a:ext cx="2428892" cy="260297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pic>
        <p:nvPicPr>
          <p:cNvPr id="7174" name="Picture 6" descr="C:\Users\ASER\Desktop\70998725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1214422"/>
            <a:ext cx="3908080" cy="221457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pic>
        <p:nvPicPr>
          <p:cNvPr id="7175" name="Picture 7" descr="C:\Users\ASER\Desktop\1_8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29322" y="1785926"/>
            <a:ext cx="2571768" cy="201931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500042"/>
            <a:ext cx="3929090" cy="64633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Segoe Print" pitchFamily="2" charset="0"/>
              </a:rPr>
              <a:t>Кровельщик</a:t>
            </a:r>
            <a:endParaRPr lang="ru-RU" sz="3600" b="1" dirty="0">
              <a:latin typeface="Segoe Print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7158" y="1500174"/>
            <a:ext cx="5357850" cy="101566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Segoe Print" pitchFamily="2" charset="0"/>
              </a:rPr>
              <a:t>Чтобы в доме было сухо и тепло,</a:t>
            </a:r>
          </a:p>
          <a:p>
            <a:r>
              <a:rPr lang="ru-RU" sz="2000" b="1" dirty="0" smtClean="0">
                <a:latin typeface="Segoe Print" pitchFamily="2" charset="0"/>
              </a:rPr>
              <a:t>Чтобы снег зимою в дом не занесло,</a:t>
            </a:r>
          </a:p>
          <a:p>
            <a:r>
              <a:rPr lang="ru-RU" sz="2000" b="1" dirty="0" smtClean="0">
                <a:latin typeface="Segoe Print" pitchFamily="2" charset="0"/>
              </a:rPr>
              <a:t>Кроет крышу  мастер.</a:t>
            </a:r>
            <a:endParaRPr lang="ru-RU" sz="2000" b="1" dirty="0">
              <a:latin typeface="Segoe Print" pitchFamily="2" charset="0"/>
            </a:endParaRPr>
          </a:p>
        </p:txBody>
      </p:sp>
      <p:pic>
        <p:nvPicPr>
          <p:cNvPr id="10244" name="Picture 4" descr="C:\Users\ASER\Desktop\krovelshhik-_mjagkojj-rulonnojj-krovli-i-krovli-shtuchnykh-materialov-_stalnykh-krovel_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2" y="4286256"/>
            <a:ext cx="2714644" cy="203598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pic>
        <p:nvPicPr>
          <p:cNvPr id="10245" name="Picture 5" descr="C:\Users\ASER\Desktop\krovla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74" y="142852"/>
            <a:ext cx="1928826" cy="304020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pic>
        <p:nvPicPr>
          <p:cNvPr id="10246" name="Picture 6" descr="C:\Users\ASER\Desktop\krovelnie-raboti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2714620"/>
            <a:ext cx="2320278" cy="250033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pic>
        <p:nvPicPr>
          <p:cNvPr id="10247" name="Picture 7" descr="C:\Users\ASER\Desktop\montazh_remont_krishi_krovli_brigada_kroveljschikov_foto_larg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71802" y="2714620"/>
            <a:ext cx="2428892" cy="18216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7224" y="357166"/>
            <a:ext cx="2428892" cy="64633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Segoe Print" pitchFamily="2" charset="0"/>
              </a:rPr>
              <a:t>маляр</a:t>
            </a:r>
            <a:endParaRPr lang="ru-RU" sz="3600" b="1" dirty="0">
              <a:solidFill>
                <a:srgbClr val="002060"/>
              </a:solidFill>
              <a:latin typeface="Segoe Print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0034" y="1571612"/>
            <a:ext cx="4143404" cy="132343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Segoe Print" pitchFamily="2" charset="0"/>
              </a:rPr>
              <a:t>В новый дом маляр пришел,</a:t>
            </a:r>
          </a:p>
          <a:p>
            <a:r>
              <a:rPr lang="ru-RU" sz="2000" b="1" dirty="0" smtClean="0">
                <a:latin typeface="Segoe Print" pitchFamily="2" charset="0"/>
              </a:rPr>
              <a:t>Красит стены, двери, пол …</a:t>
            </a:r>
          </a:p>
          <a:p>
            <a:r>
              <a:rPr lang="ru-RU" sz="2000" b="1" dirty="0" smtClean="0">
                <a:latin typeface="Segoe Print" pitchFamily="2" charset="0"/>
              </a:rPr>
              <a:t>А наличник на окне</a:t>
            </a:r>
          </a:p>
          <a:p>
            <a:r>
              <a:rPr lang="ru-RU" sz="2000" b="1" dirty="0" smtClean="0">
                <a:latin typeface="Segoe Print" pitchFamily="2" charset="0"/>
              </a:rPr>
              <a:t>Он доверил красить мне.</a:t>
            </a:r>
            <a:endParaRPr lang="ru-RU" sz="2000" b="1" dirty="0">
              <a:latin typeface="Segoe Print" pitchFamily="2" charset="0"/>
            </a:endParaRPr>
          </a:p>
        </p:txBody>
      </p:sp>
      <p:pic>
        <p:nvPicPr>
          <p:cNvPr id="8194" name="Picture 2" descr="C:\Users\ASER\Desktop\ads19031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357166"/>
            <a:ext cx="2857500" cy="28575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8196" name="Picture 4" descr="C:\Users\ASER\Desktop\1_6_3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3143248"/>
            <a:ext cx="3071834" cy="204788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pic>
        <p:nvPicPr>
          <p:cNvPr id="8198" name="Picture 6" descr="C:\Users\ASER\Desktop\na-glavnuyuKnkz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7620" y="3357562"/>
            <a:ext cx="2381250" cy="21907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pic>
        <p:nvPicPr>
          <p:cNvPr id="8201" name="Picture 9" descr="C:\Users\ASER\Desktop\node-3381_param-im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43702" y="4000504"/>
            <a:ext cx="2030412" cy="1524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571472" y="5715017"/>
            <a:ext cx="3286148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Segoe Print" pitchFamily="2" charset="0"/>
              </a:rPr>
              <a:t>штукатур</a:t>
            </a:r>
            <a:endParaRPr lang="ru-RU" sz="3600" b="1" dirty="0">
              <a:latin typeface="Segoe Print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86446" y="5715016"/>
            <a:ext cx="285752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Segoe Print" pitchFamily="2" charset="0"/>
              </a:rPr>
              <a:t>плиточник</a:t>
            </a:r>
            <a:endParaRPr lang="ru-RU" sz="3600" b="1" dirty="0">
              <a:latin typeface="Segoe Prin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8662" y="500042"/>
            <a:ext cx="3143272" cy="64633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Segoe Print" pitchFamily="2" charset="0"/>
              </a:rPr>
              <a:t>плотник</a:t>
            </a:r>
            <a:endParaRPr lang="ru-RU" sz="3600" b="1" dirty="0">
              <a:solidFill>
                <a:srgbClr val="C00000"/>
              </a:solidFill>
              <a:latin typeface="Segoe Print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4348" y="1500174"/>
            <a:ext cx="3429024" cy="255454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Segoe Print" pitchFamily="2" charset="0"/>
              </a:rPr>
              <a:t>Летят опилки белые,</a:t>
            </a:r>
          </a:p>
          <a:p>
            <a:r>
              <a:rPr lang="ru-RU" sz="2000" b="1" dirty="0" smtClean="0">
                <a:solidFill>
                  <a:srgbClr val="C00000"/>
                </a:solidFill>
                <a:latin typeface="Segoe Print" pitchFamily="2" charset="0"/>
              </a:rPr>
              <a:t>Летят из-под пилы.</a:t>
            </a:r>
          </a:p>
          <a:p>
            <a:r>
              <a:rPr lang="ru-RU" sz="2000" b="1" dirty="0" smtClean="0">
                <a:solidFill>
                  <a:srgbClr val="C00000"/>
                </a:solidFill>
                <a:latin typeface="Segoe Print" pitchFamily="2" charset="0"/>
              </a:rPr>
              <a:t>Это плотник делает</a:t>
            </a:r>
          </a:p>
          <a:p>
            <a:r>
              <a:rPr lang="ru-RU" sz="2000" b="1" dirty="0" smtClean="0">
                <a:solidFill>
                  <a:srgbClr val="C00000"/>
                </a:solidFill>
                <a:latin typeface="Segoe Print" pitchFamily="2" charset="0"/>
              </a:rPr>
              <a:t>Окна и полы.</a:t>
            </a:r>
          </a:p>
          <a:p>
            <a:r>
              <a:rPr lang="ru-RU" sz="2000" b="1" dirty="0" smtClean="0">
                <a:solidFill>
                  <a:srgbClr val="C00000"/>
                </a:solidFill>
                <a:latin typeface="Segoe Print" pitchFamily="2" charset="0"/>
              </a:rPr>
              <a:t>Топором, рубанком</a:t>
            </a:r>
          </a:p>
          <a:p>
            <a:r>
              <a:rPr lang="ru-RU" sz="2000" b="1" dirty="0" smtClean="0">
                <a:solidFill>
                  <a:srgbClr val="C00000"/>
                </a:solidFill>
                <a:latin typeface="Segoe Print" pitchFamily="2" charset="0"/>
              </a:rPr>
              <a:t>Выстругивает планки.</a:t>
            </a:r>
          </a:p>
          <a:p>
            <a:r>
              <a:rPr lang="ru-RU" sz="2000" b="1" dirty="0" smtClean="0">
                <a:solidFill>
                  <a:srgbClr val="C00000"/>
                </a:solidFill>
                <a:latin typeface="Segoe Print" pitchFamily="2" charset="0"/>
              </a:rPr>
              <a:t>Сделал подоконники</a:t>
            </a:r>
          </a:p>
          <a:p>
            <a:r>
              <a:rPr lang="ru-RU" sz="2000" b="1" dirty="0" smtClean="0">
                <a:solidFill>
                  <a:srgbClr val="C00000"/>
                </a:solidFill>
                <a:latin typeface="Segoe Print" pitchFamily="2" charset="0"/>
              </a:rPr>
              <a:t>Без сучка-задоринки.</a:t>
            </a:r>
            <a:endParaRPr lang="ru-RU" sz="2000" b="1" dirty="0">
              <a:solidFill>
                <a:srgbClr val="C00000"/>
              </a:solidFill>
              <a:latin typeface="Segoe Print" pitchFamily="2" charset="0"/>
            </a:endParaRPr>
          </a:p>
        </p:txBody>
      </p:sp>
      <p:pic>
        <p:nvPicPr>
          <p:cNvPr id="9218" name="Picture 2" descr="C:\Users\ASER\Desktop\plotni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89409" y="500043"/>
            <a:ext cx="4081591" cy="271464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pic>
        <p:nvPicPr>
          <p:cNvPr id="9219" name="Picture 3" descr="C:\Users\ASER\Desktop\6972808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3786190"/>
            <a:ext cx="3571900" cy="267892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5572140"/>
            <a:ext cx="4572032" cy="70788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Segoe Print" pitchFamily="2" charset="0"/>
              </a:rPr>
              <a:t>Его приходу каждый рад,</a:t>
            </a:r>
          </a:p>
          <a:p>
            <a:r>
              <a:rPr lang="ru-RU" sz="2000" b="1" dirty="0" smtClean="0">
                <a:latin typeface="Segoe Print" pitchFamily="2" charset="0"/>
              </a:rPr>
              <a:t>Когда на кухне водопад.</a:t>
            </a:r>
            <a:endParaRPr lang="ru-RU" sz="2000" b="1" dirty="0">
              <a:latin typeface="Segoe Print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0034" y="428604"/>
            <a:ext cx="357190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Segoe Print" pitchFamily="2" charset="0"/>
              </a:rPr>
              <a:t>водопроводчик</a:t>
            </a:r>
            <a:endParaRPr lang="ru-RU" sz="3600" b="1" dirty="0">
              <a:latin typeface="Segoe Print" pitchFamily="2" charset="0"/>
            </a:endParaRPr>
          </a:p>
        </p:txBody>
      </p:sp>
      <p:pic>
        <p:nvPicPr>
          <p:cNvPr id="12290" name="Picture 2" descr="C:\Users\ASER\Desktop\Слесарь сантехник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57166"/>
            <a:ext cx="3771942" cy="256492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pic>
        <p:nvPicPr>
          <p:cNvPr id="12292" name="Picture 4" descr="C:\Users\ASER\Desktop\a9f38fd4dfd8789067bc68cae127c146_1386661434_1000_10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1357298"/>
            <a:ext cx="3079742" cy="362639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pic>
        <p:nvPicPr>
          <p:cNvPr id="12293" name="Picture 5" descr="C:\Users\ASER\Desktop\2aabd0d8756972d04eb9756bf7e3766a_1351751979_1000_10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7884" y="3357562"/>
            <a:ext cx="1966934" cy="245760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327</TotalTime>
  <Words>262</Words>
  <Application>Microsoft Office PowerPoint</Application>
  <PresentationFormat>Экран (4:3)</PresentationFormat>
  <Paragraphs>75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ASER</dc:creator>
  <cp:lastModifiedBy>Санников Игорь</cp:lastModifiedBy>
  <cp:revision>35</cp:revision>
  <dcterms:created xsi:type="dcterms:W3CDTF">2014-02-23T10:00:30Z</dcterms:created>
  <dcterms:modified xsi:type="dcterms:W3CDTF">2014-09-21T14:55:22Z</dcterms:modified>
</cp:coreProperties>
</file>